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8" r:id="rId2"/>
    <p:sldId id="269" r:id="rId3"/>
    <p:sldId id="293" r:id="rId4"/>
    <p:sldId id="294" r:id="rId5"/>
    <p:sldId id="299" r:id="rId6"/>
    <p:sldId id="311" r:id="rId7"/>
    <p:sldId id="275" r:id="rId8"/>
    <p:sldId id="276" r:id="rId9"/>
    <p:sldId id="277" r:id="rId10"/>
    <p:sldId id="300" r:id="rId11"/>
    <p:sldId id="307" r:id="rId12"/>
    <p:sldId id="282" r:id="rId13"/>
    <p:sldId id="280" r:id="rId14"/>
    <p:sldId id="281" r:id="rId15"/>
    <p:sldId id="318" r:id="rId16"/>
    <p:sldId id="284" r:id="rId17"/>
    <p:sldId id="306" r:id="rId18"/>
    <p:sldId id="283" r:id="rId19"/>
    <p:sldId id="287" r:id="rId20"/>
    <p:sldId id="289" r:id="rId21"/>
    <p:sldId id="290" r:id="rId22"/>
    <p:sldId id="285" r:id="rId23"/>
    <p:sldId id="308" r:id="rId24"/>
    <p:sldId id="291" r:id="rId25"/>
    <p:sldId id="310" r:id="rId26"/>
    <p:sldId id="297" r:id="rId27"/>
    <p:sldId id="298" r:id="rId28"/>
  </p:sldIdLst>
  <p:sldSz cx="12192000" cy="6858000"/>
  <p:notesSz cx="6934200" cy="9220200"/>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4E"/>
    <a:srgbClr val="C41200"/>
    <a:srgbClr val="FEEECD"/>
    <a:srgbClr val="FAF6E4"/>
    <a:srgbClr val="BA9800"/>
    <a:srgbClr val="F3E7B0"/>
    <a:srgbClr val="093678"/>
    <a:srgbClr val="E9D666"/>
    <a:srgbClr val="D1D5E4"/>
    <a:srgbClr val="753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14" autoAdjust="0"/>
    <p:restoredTop sz="48953" autoAdjust="0"/>
  </p:normalViewPr>
  <p:slideViewPr>
    <p:cSldViewPr>
      <p:cViewPr varScale="1">
        <p:scale>
          <a:sx n="42" d="100"/>
          <a:sy n="42" d="100"/>
        </p:scale>
        <p:origin x="1915" y="53"/>
      </p:cViewPr>
      <p:guideLst>
        <p:guide orient="horz" pos="2160"/>
        <p:guide pos="3840"/>
      </p:guideLst>
    </p:cSldViewPr>
  </p:slideViewPr>
  <p:outlineViewPr>
    <p:cViewPr>
      <p:scale>
        <a:sx n="33" d="100"/>
        <a:sy n="33" d="100"/>
      </p:scale>
      <p:origin x="0" y="-774"/>
    </p:cViewPr>
  </p:outlineViewPr>
  <p:notesTextViewPr>
    <p:cViewPr>
      <p:scale>
        <a:sx n="3" d="2"/>
        <a:sy n="3" d="2"/>
      </p:scale>
      <p:origin x="0" y="0"/>
    </p:cViewPr>
  </p:notesTextViewPr>
  <p:sorterViewPr>
    <p:cViewPr>
      <p:scale>
        <a:sx n="154" d="100"/>
        <a:sy n="154" d="100"/>
      </p:scale>
      <p:origin x="0" y="0"/>
    </p:cViewPr>
  </p:sorterViewPr>
  <p:notesViewPr>
    <p:cSldViewPr>
      <p:cViewPr>
        <p:scale>
          <a:sx n="124" d="100"/>
          <a:sy n="124" d="100"/>
        </p:scale>
        <p:origin x="2736" y="-5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Welders, Cutters, Solderers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bg2"/>
              </a:solidFill>
              <a:ln w="9525" cap="flat" cmpd="sng" algn="ctr">
                <a:solidFill>
                  <a:schemeClr val="lt1">
                    <a:alpha val="50000"/>
                  </a:schemeClr>
                </a:solidFill>
                <a:round/>
              </a:ln>
              <a:effectLst/>
            </c:spPr>
            <c:extLst>
              <c:ext xmlns:c16="http://schemas.microsoft.com/office/drawing/2014/chart" uri="{C3380CC4-5D6E-409C-BE32-E72D297353CC}">
                <c16:uniqueId val="{00000007-B207-43FF-8CE2-0FB506217B52}"/>
              </c:ext>
            </c:extLst>
          </c:dPt>
          <c:dPt>
            <c:idx val="1"/>
            <c:invertIfNegative val="0"/>
            <c:bubble3D val="0"/>
            <c:spPr>
              <a:solidFill>
                <a:srgbClr val="00B050"/>
              </a:solidFill>
              <a:ln w="9525" cap="flat" cmpd="sng" algn="ctr">
                <a:solidFill>
                  <a:schemeClr val="lt1">
                    <a:alpha val="50000"/>
                  </a:schemeClr>
                </a:solidFill>
                <a:round/>
              </a:ln>
              <a:effectLst/>
            </c:spPr>
            <c:extLst>
              <c:ext xmlns:c16="http://schemas.microsoft.com/office/drawing/2014/chart" uri="{C3380CC4-5D6E-409C-BE32-E72D297353CC}">
                <c16:uniqueId val="{00000006-B207-43FF-8CE2-0FB506217B52}"/>
              </c:ext>
            </c:extLst>
          </c:dPt>
          <c:dPt>
            <c:idx val="2"/>
            <c:invertIfNegative val="0"/>
            <c:bubble3D val="0"/>
            <c:spPr>
              <a:solidFill>
                <a:srgbClr val="00B0F0"/>
              </a:solidFill>
              <a:ln w="9525" cap="flat" cmpd="sng" algn="ctr">
                <a:solidFill>
                  <a:schemeClr val="lt1">
                    <a:alpha val="50000"/>
                  </a:schemeClr>
                </a:solidFill>
                <a:round/>
              </a:ln>
              <a:effectLst/>
            </c:spPr>
            <c:extLst>
              <c:ext xmlns:c16="http://schemas.microsoft.com/office/drawing/2014/chart" uri="{C3380CC4-5D6E-409C-BE32-E72D297353CC}">
                <c16:uniqueId val="{00000005-B207-43FF-8CE2-0FB506217B52}"/>
              </c:ext>
            </c:extLst>
          </c:dPt>
          <c:dPt>
            <c:idx val="3"/>
            <c:invertIfNegative val="0"/>
            <c:bubble3D val="0"/>
            <c:spPr>
              <a:solidFill>
                <a:srgbClr val="0070C0"/>
              </a:solidFill>
              <a:ln w="9525" cap="flat" cmpd="sng" algn="ctr">
                <a:solidFill>
                  <a:schemeClr val="lt1">
                    <a:alpha val="50000"/>
                  </a:schemeClr>
                </a:solidFill>
                <a:round/>
              </a:ln>
              <a:effectLst/>
            </c:spPr>
            <c:extLst>
              <c:ext xmlns:c16="http://schemas.microsoft.com/office/drawing/2014/chart" uri="{C3380CC4-5D6E-409C-BE32-E72D297353CC}">
                <c16:uniqueId val="{00000004-B207-43FF-8CE2-0FB506217B52}"/>
              </c:ext>
            </c:extLst>
          </c:dPt>
          <c:dPt>
            <c:idx val="4"/>
            <c:invertIfNegative val="0"/>
            <c:bubble3D val="0"/>
            <c:spPr>
              <a:solidFill>
                <a:srgbClr val="FF0000"/>
              </a:solidFill>
              <a:ln w="9525" cap="flat" cmpd="sng" algn="ctr">
                <a:solidFill>
                  <a:schemeClr val="lt1">
                    <a:alpha val="50000"/>
                  </a:schemeClr>
                </a:solidFill>
                <a:round/>
              </a:ln>
              <a:effectLst/>
            </c:spPr>
            <c:extLst>
              <c:ext xmlns:c16="http://schemas.microsoft.com/office/drawing/2014/chart" uri="{C3380CC4-5D6E-409C-BE32-E72D297353CC}">
                <c16:uniqueId val="{00000003-B207-43FF-8CE2-0FB506217B52}"/>
              </c:ext>
            </c:extLst>
          </c:dPt>
          <c:dLbls>
            <c:dLbl>
              <c:idx val="0"/>
              <c:layout>
                <c:manualLayout>
                  <c:x val="-0.12229605227917939"/>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07-43FF-8CE2-0FB506217B5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Other</c:v>
                </c:pt>
                <c:pt idx="1">
                  <c:v>Ears</c:v>
                </c:pt>
                <c:pt idx="2">
                  <c:v>Foot, Leg</c:v>
                </c:pt>
                <c:pt idx="3">
                  <c:v>Hand, Arm</c:v>
                </c:pt>
                <c:pt idx="4">
                  <c:v>Back, Neck, Shoulder</c:v>
                </c:pt>
              </c:strCache>
            </c:strRef>
          </c:cat>
          <c:val>
            <c:numRef>
              <c:f>Sheet1!$B$2:$B$6</c:f>
              <c:numCache>
                <c:formatCode>0%</c:formatCode>
                <c:ptCount val="5"/>
                <c:pt idx="0">
                  <c:v>0.15</c:v>
                </c:pt>
                <c:pt idx="1">
                  <c:v>0.11</c:v>
                </c:pt>
                <c:pt idx="2">
                  <c:v>0.2</c:v>
                </c:pt>
                <c:pt idx="3">
                  <c:v>0.26</c:v>
                </c:pt>
                <c:pt idx="4">
                  <c:v>0.28000000000000003</c:v>
                </c:pt>
              </c:numCache>
            </c:numRef>
          </c:val>
          <c:extLst>
            <c:ext xmlns:c16="http://schemas.microsoft.com/office/drawing/2014/chart" uri="{C3380CC4-5D6E-409C-BE32-E72D297353CC}">
              <c16:uniqueId val="{00000000-B207-43FF-8CE2-0FB506217B52}"/>
            </c:ext>
          </c:extLst>
        </c:ser>
        <c:dLbls>
          <c:dLblPos val="inEnd"/>
          <c:showLegendKey val="0"/>
          <c:showVal val="1"/>
          <c:showCatName val="0"/>
          <c:showSerName val="0"/>
          <c:showPercent val="0"/>
          <c:showBubbleSize val="0"/>
        </c:dLbls>
        <c:gapWidth val="65"/>
        <c:axId val="548863632"/>
        <c:axId val="548859040"/>
      </c:barChart>
      <c:catAx>
        <c:axId val="54886363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548859040"/>
        <c:crosses val="autoZero"/>
        <c:auto val="1"/>
        <c:lblAlgn val="ctr"/>
        <c:lblOffset val="100"/>
        <c:noMultiLvlLbl val="0"/>
      </c:catAx>
      <c:valAx>
        <c:axId val="548859040"/>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54886363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04820" cy="461408"/>
          </a:xfrm>
          <a:prstGeom prst="rect">
            <a:avLst/>
          </a:prstGeom>
          <a:noFill/>
          <a:ln w="9525">
            <a:noFill/>
            <a:miter lim="800000"/>
            <a:headEnd/>
            <a:tailEnd/>
          </a:ln>
          <a:effectLst/>
        </p:spPr>
        <p:txBody>
          <a:bodyPr vert="horz" wrap="square" lIns="91989" tIns="45994" rIns="91989" bIns="45994" numCol="1" anchor="t" anchorCtr="0" compatLnSpc="1">
            <a:prstTxWarp prst="textNoShape">
              <a:avLst/>
            </a:prstTxWarp>
          </a:bodyPr>
          <a:lstStyle>
            <a:lvl1pPr>
              <a:defRPr sz="1200"/>
            </a:lvl1pPr>
          </a:lstStyle>
          <a:p>
            <a:endParaRPr lang="en-US" dirty="0"/>
          </a:p>
        </p:txBody>
      </p:sp>
      <p:sp>
        <p:nvSpPr>
          <p:cNvPr id="5123" name="Rectangle 3"/>
          <p:cNvSpPr>
            <a:spLocks noGrp="1" noChangeArrowheads="1"/>
          </p:cNvSpPr>
          <p:nvPr>
            <p:ph type="dt" sz="quarter" idx="1"/>
          </p:nvPr>
        </p:nvSpPr>
        <p:spPr bwMode="auto">
          <a:xfrm>
            <a:off x="3927775" y="0"/>
            <a:ext cx="3004820" cy="461408"/>
          </a:xfrm>
          <a:prstGeom prst="rect">
            <a:avLst/>
          </a:prstGeom>
          <a:noFill/>
          <a:ln w="9525">
            <a:noFill/>
            <a:miter lim="800000"/>
            <a:headEnd/>
            <a:tailEnd/>
          </a:ln>
          <a:effectLst/>
        </p:spPr>
        <p:txBody>
          <a:bodyPr vert="horz" wrap="square" lIns="91989" tIns="45994" rIns="91989" bIns="45994" numCol="1" anchor="t" anchorCtr="0" compatLnSpc="1">
            <a:prstTxWarp prst="textNoShape">
              <a:avLst/>
            </a:prstTxWarp>
          </a:bodyPr>
          <a:lstStyle>
            <a:lvl1pPr algn="r">
              <a:defRPr sz="1200"/>
            </a:lvl1pPr>
          </a:lstStyle>
          <a:p>
            <a:endParaRPr lang="en-US" dirty="0"/>
          </a:p>
        </p:txBody>
      </p:sp>
      <p:sp>
        <p:nvSpPr>
          <p:cNvPr id="5124" name="Rectangle 4"/>
          <p:cNvSpPr>
            <a:spLocks noGrp="1" noChangeArrowheads="1"/>
          </p:cNvSpPr>
          <p:nvPr>
            <p:ph type="ftr" sz="quarter" idx="2"/>
          </p:nvPr>
        </p:nvSpPr>
        <p:spPr bwMode="auto">
          <a:xfrm>
            <a:off x="0" y="8757201"/>
            <a:ext cx="3004820" cy="461408"/>
          </a:xfrm>
          <a:prstGeom prst="rect">
            <a:avLst/>
          </a:prstGeom>
          <a:noFill/>
          <a:ln w="9525">
            <a:noFill/>
            <a:miter lim="800000"/>
            <a:headEnd/>
            <a:tailEnd/>
          </a:ln>
          <a:effectLst/>
        </p:spPr>
        <p:txBody>
          <a:bodyPr vert="horz" wrap="square" lIns="91989" tIns="45994" rIns="91989" bIns="45994" numCol="1" anchor="b" anchorCtr="0" compatLnSpc="1">
            <a:prstTxWarp prst="textNoShape">
              <a:avLst/>
            </a:prstTxWarp>
          </a:bodyPr>
          <a:lstStyle>
            <a:lvl1pPr>
              <a:defRPr sz="1200"/>
            </a:lvl1pPr>
          </a:lstStyle>
          <a:p>
            <a:endParaRPr lang="en-US" dirty="0"/>
          </a:p>
        </p:txBody>
      </p:sp>
      <p:sp>
        <p:nvSpPr>
          <p:cNvPr id="5125" name="Rectangle 5"/>
          <p:cNvSpPr>
            <a:spLocks noGrp="1" noChangeArrowheads="1"/>
          </p:cNvSpPr>
          <p:nvPr>
            <p:ph type="sldNum" sz="quarter" idx="3"/>
          </p:nvPr>
        </p:nvSpPr>
        <p:spPr bwMode="auto">
          <a:xfrm>
            <a:off x="3927775" y="8757201"/>
            <a:ext cx="3004820" cy="461408"/>
          </a:xfrm>
          <a:prstGeom prst="rect">
            <a:avLst/>
          </a:prstGeom>
          <a:noFill/>
          <a:ln w="9525">
            <a:noFill/>
            <a:miter lim="800000"/>
            <a:headEnd/>
            <a:tailEnd/>
          </a:ln>
          <a:effectLst/>
        </p:spPr>
        <p:txBody>
          <a:bodyPr vert="horz" wrap="square" lIns="91989" tIns="45994" rIns="91989" bIns="45994" numCol="1" anchor="b" anchorCtr="0" compatLnSpc="1">
            <a:prstTxWarp prst="textNoShape">
              <a:avLst/>
            </a:prstTxWarp>
          </a:bodyPr>
          <a:lstStyle>
            <a:lvl1pPr algn="r">
              <a:defRPr sz="1200"/>
            </a:lvl1pPr>
          </a:lstStyle>
          <a:p>
            <a:fld id="{9EBAECAF-E419-4AF5-B148-58553734C99E}" type="slidenum">
              <a:rPr lang="en-US"/>
              <a:pPr/>
              <a:t>‹#›</a:t>
            </a:fld>
            <a:endParaRPr lang="en-US" dirty="0"/>
          </a:p>
        </p:txBody>
      </p:sp>
    </p:spTree>
    <p:extLst>
      <p:ext uri="{BB962C8B-B14F-4D97-AF65-F5344CB8AC3E}">
        <p14:creationId xmlns:p14="http://schemas.microsoft.com/office/powerpoint/2010/main" val="398439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38705946-18A8-4049-8AAA-CDD847E22737}" type="datetimeFigureOut">
              <a:rPr lang="en-US" smtClean="0"/>
              <a:t>9/28/2021</a:t>
            </a:fld>
            <a:endParaRPr lang="en-US" dirty="0"/>
          </a:p>
        </p:txBody>
      </p:sp>
      <p:sp>
        <p:nvSpPr>
          <p:cNvPr id="4" name="Slide Image Placeholder 3"/>
          <p:cNvSpPr>
            <a:spLocks noGrp="1" noRot="1" noChangeAspect="1"/>
          </p:cNvSpPr>
          <p:nvPr>
            <p:ph type="sldImg" idx="2"/>
          </p:nvPr>
        </p:nvSpPr>
        <p:spPr>
          <a:xfrm>
            <a:off x="701675" y="1152525"/>
            <a:ext cx="5530850" cy="3111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963E9CD2-17B9-4413-BEEC-65D902AAA440}" type="slidenum">
              <a:rPr lang="en-US" smtClean="0"/>
              <a:t>‹#›</a:t>
            </a:fld>
            <a:endParaRPr lang="en-US" dirty="0"/>
          </a:p>
        </p:txBody>
      </p:sp>
    </p:spTree>
    <p:extLst>
      <p:ext uri="{BB962C8B-B14F-4D97-AF65-F5344CB8AC3E}">
        <p14:creationId xmlns:p14="http://schemas.microsoft.com/office/powerpoint/2010/main" val="798388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lni.wa.gov/safety-health/preventing-injuries-illnesses/create-a-safety-program/accident-prevention-progra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rmy.mil/article/40723/welding_modernization_underway_at_ana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ni.wa.gov/safety-health/preventing-injuries-illnesses/sprains-strains/evaluation-tool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3737" y="4437063"/>
            <a:ext cx="5440363" cy="36306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Note to employers: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We</a:t>
            </a:r>
            <a:r>
              <a:rPr lang="en-US" sz="1200" baseline="0" dirty="0" smtClean="0"/>
              <a:t> recommend customizing this presentation by adding photos and examples from your own workplace. This will help workers better understand how to apply what they learn to their own jobs.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Be sure to include the hazards discussed here in your Accident Prevention Program (APP).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smtClean="0"/>
          </a:p>
          <a:p>
            <a:pPr marR="0" lvl="0" algn="l" defTabSz="914400" rtl="0" eaLnBrk="1" fontAlgn="auto" latinLnBrk="0" hangingPunct="1">
              <a:lnSpc>
                <a:spcPct val="100000"/>
              </a:lnSpc>
              <a:spcBef>
                <a:spcPts val="0"/>
              </a:spcBef>
              <a:spcAft>
                <a:spcPts val="0"/>
              </a:spcAft>
              <a:buClrTx/>
              <a:buSzTx/>
              <a:tabLst/>
              <a:defRPr/>
            </a:pPr>
            <a:r>
              <a:rPr lang="en-US" dirty="0" smtClean="0"/>
              <a:t>I</a:t>
            </a:r>
            <a:r>
              <a:rPr lang="en-US" baseline="0" dirty="0" smtClean="0"/>
              <a:t>nformation about APP:</a:t>
            </a:r>
            <a:r>
              <a:rPr lang="en-US" dirty="0" smtClean="0"/>
              <a:t>  </a:t>
            </a:r>
          </a:p>
          <a:p>
            <a:pPr marR="0" lvl="0" algn="l" defTabSz="914400" rtl="0" eaLnBrk="1" fontAlgn="auto" latinLnBrk="0" hangingPunct="1">
              <a:lnSpc>
                <a:spcPct val="100000"/>
              </a:lnSpc>
              <a:spcBef>
                <a:spcPts val="0"/>
              </a:spcBef>
              <a:spcAft>
                <a:spcPts val="0"/>
              </a:spcAft>
              <a:buClrTx/>
              <a:buSzTx/>
              <a:tabLst/>
              <a:defRPr/>
            </a:pPr>
            <a:r>
              <a:rPr lang="en-US" sz="1100" baseline="0" dirty="0" smtClean="0">
                <a:hlinkClick r:id="rId3"/>
              </a:rPr>
              <a:t>https://lni.wa.gov/safety-health/preventing-injuries-illnesses/create-a-safety-program/accident-prevention-program</a:t>
            </a:r>
            <a:endParaRPr lang="en-US" sz="11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smtClean="0"/>
          </a:p>
          <a:p>
            <a:pPr marR="0" lvl="0" algn="l" defTabSz="914400" rtl="0" eaLnBrk="1" fontAlgn="auto" latinLnBrk="0" hangingPunct="1">
              <a:lnSpc>
                <a:spcPct val="100000"/>
              </a:lnSpc>
              <a:spcBef>
                <a:spcPts val="0"/>
              </a:spcBef>
              <a:spcAft>
                <a:spcPts val="0"/>
              </a:spcAft>
              <a:buClrTx/>
              <a:buSzTx/>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Photo:  US Government Works. Public Domain. CC</a:t>
            </a:r>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1</a:t>
            </a:fld>
            <a:endParaRPr lang="en-US" dirty="0"/>
          </a:p>
        </p:txBody>
      </p:sp>
    </p:spTree>
    <p:extLst>
      <p:ext uri="{BB962C8B-B14F-4D97-AF65-F5344CB8AC3E}">
        <p14:creationId xmlns:p14="http://schemas.microsoft.com/office/powerpoint/2010/main" val="1151759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Awkward body positions can cause fatigue, reduce concentration and lead to poor welds which may need to be repeated.  </a:t>
            </a:r>
          </a:p>
          <a:p>
            <a:endParaRPr lang="en-US" dirty="0"/>
          </a:p>
          <a:p>
            <a:r>
              <a:rPr lang="en-US" sz="1200" b="0" i="0" kern="1200" dirty="0" smtClean="0">
                <a:solidFill>
                  <a:schemeClr val="tx1"/>
                </a:solidFill>
                <a:effectLst/>
                <a:latin typeface="+mn-lt"/>
                <a:ea typeface="+mn-ea"/>
                <a:cs typeface="+mn-cs"/>
              </a:rPr>
              <a:t>Postures</a:t>
            </a:r>
            <a:r>
              <a:rPr lang="en-US" sz="1200" b="0" i="0" kern="1200" baseline="0" dirty="0" smtClean="0">
                <a:solidFill>
                  <a:schemeClr val="tx1"/>
                </a:solidFill>
                <a:effectLst/>
                <a:latin typeface="+mn-lt"/>
                <a:ea typeface="+mn-ea"/>
                <a:cs typeface="+mn-cs"/>
              </a:rPr>
              <a:t> that you have to hold for a long time—”static” postures—are especially fatiguing. It takes muscles longer to recover from static postures than it does to recover from high repetition. </a:t>
            </a:r>
          </a:p>
          <a:p>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100" b="0" i="0" kern="1200" baseline="0" dirty="0" smtClean="0">
                <a:solidFill>
                  <a:schemeClr val="tx1"/>
                </a:solidFill>
                <a:effectLst/>
                <a:latin typeface="+mn-lt"/>
                <a:ea typeface="+mn-ea"/>
                <a:cs typeface="+mn-cs"/>
              </a:rPr>
              <a:t>Photos (clockwise):</a:t>
            </a:r>
          </a:p>
          <a:p>
            <a:pPr marL="171450" indent="-171450">
              <a:buFont typeface="Arial" panose="020B0604020202020204" pitchFamily="34" charset="0"/>
              <a:buChar char="•"/>
            </a:pPr>
            <a:r>
              <a:rPr lang="en-US" sz="1100" b="0" i="0" kern="1200" baseline="0" dirty="0" smtClean="0">
                <a:solidFill>
                  <a:schemeClr val="tx1"/>
                </a:solidFill>
                <a:effectLst/>
                <a:latin typeface="+mn-lt"/>
                <a:ea typeface="+mn-ea"/>
                <a:cs typeface="+mn-cs"/>
              </a:rPr>
              <a:t>US Department of Defense. Public domain. CC</a:t>
            </a:r>
          </a:p>
          <a:p>
            <a:pPr marL="171450" indent="-171450">
              <a:buFont typeface="Arial" panose="020B0604020202020204" pitchFamily="34" charset="0"/>
              <a:buChar char="•"/>
            </a:pPr>
            <a:r>
              <a:rPr lang="en-US" sz="1100" b="0" i="0" kern="1200" baseline="0" dirty="0" smtClean="0">
                <a:solidFill>
                  <a:schemeClr val="tx1"/>
                </a:solidFill>
                <a:effectLst/>
                <a:latin typeface="+mn-lt"/>
                <a:ea typeface="+mn-ea"/>
                <a:cs typeface="+mn-cs"/>
              </a:rPr>
              <a:t>US Air Force. Public Domain.  CC</a:t>
            </a:r>
          </a:p>
          <a:p>
            <a:pPr marL="171450" indent="-171450">
              <a:buFont typeface="Arial" panose="020B0604020202020204" pitchFamily="34" charset="0"/>
              <a:buChar char="•"/>
            </a:pPr>
            <a:r>
              <a:rPr lang="en-US" sz="1100" dirty="0" smtClean="0"/>
              <a:t>US Government Works.  Public Domain. CC</a:t>
            </a:r>
          </a:p>
          <a:p>
            <a:pPr marL="171450" indent="-171450">
              <a:buFont typeface="Arial" panose="020B0604020202020204" pitchFamily="34" charset="0"/>
              <a:buChar char="•"/>
            </a:pPr>
            <a:r>
              <a:rPr lang="en-US" sz="1100" dirty="0" smtClean="0"/>
              <a:t>Navy Ergonomics Program Course</a:t>
            </a:r>
            <a:endParaRPr lang="en-US" sz="1100" dirty="0"/>
          </a:p>
        </p:txBody>
      </p:sp>
      <p:sp>
        <p:nvSpPr>
          <p:cNvPr id="4" name="Slide Number Placeholder 3"/>
          <p:cNvSpPr>
            <a:spLocks noGrp="1"/>
          </p:cNvSpPr>
          <p:nvPr>
            <p:ph type="sldNum" sz="quarter" idx="10"/>
          </p:nvPr>
        </p:nvSpPr>
        <p:spPr/>
        <p:txBody>
          <a:bodyPr/>
          <a:lstStyle/>
          <a:p>
            <a:fld id="{963E9CD2-17B9-4413-BEEC-65D902AAA440}" type="slidenum">
              <a:rPr lang="en-US" smtClean="0"/>
              <a:t>10</a:t>
            </a:fld>
            <a:endParaRPr lang="en-US" dirty="0"/>
          </a:p>
        </p:txBody>
      </p:sp>
    </p:spTree>
    <p:extLst>
      <p:ext uri="{BB962C8B-B14F-4D97-AF65-F5344CB8AC3E}">
        <p14:creationId xmlns:p14="http://schemas.microsoft.com/office/powerpoint/2010/main" val="913574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forceful</a:t>
            </a:r>
            <a:r>
              <a:rPr lang="en-US" baseline="0" dirty="0" smtClean="0"/>
              <a:t> gripping definition comes from the L&amp;I Hazard Zone Checklist.</a:t>
            </a:r>
          </a:p>
          <a:p>
            <a:endParaRPr lang="en-US" baseline="0" dirty="0" smtClean="0"/>
          </a:p>
          <a:p>
            <a:endParaRPr lang="en-US" baseline="0" dirty="0" smtClean="0"/>
          </a:p>
          <a:p>
            <a:r>
              <a:rPr lang="en-US" sz="1100" baseline="0" dirty="0" smtClean="0"/>
              <a:t>Photo:  OSHA Shipyard Ergonomics 2003</a:t>
            </a:r>
            <a:endParaRPr lang="en-US" sz="1100" dirty="0"/>
          </a:p>
        </p:txBody>
      </p:sp>
      <p:sp>
        <p:nvSpPr>
          <p:cNvPr id="4" name="Slide Number Placeholder 3"/>
          <p:cNvSpPr>
            <a:spLocks noGrp="1"/>
          </p:cNvSpPr>
          <p:nvPr>
            <p:ph type="sldNum" sz="quarter" idx="10"/>
          </p:nvPr>
        </p:nvSpPr>
        <p:spPr/>
        <p:txBody>
          <a:bodyPr/>
          <a:lstStyle/>
          <a:p>
            <a:fld id="{963E9CD2-17B9-4413-BEEC-65D902AAA440}" type="slidenum">
              <a:rPr lang="en-US" smtClean="0"/>
              <a:t>11</a:t>
            </a:fld>
            <a:endParaRPr lang="en-US" dirty="0"/>
          </a:p>
        </p:txBody>
      </p:sp>
    </p:spTree>
    <p:extLst>
      <p:ext uri="{BB962C8B-B14F-4D97-AF65-F5344CB8AC3E}">
        <p14:creationId xmlns:p14="http://schemas.microsoft.com/office/powerpoint/2010/main" val="1789097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E9CD2-17B9-4413-BEEC-65D902AAA440}" type="slidenum">
              <a:rPr lang="en-US" smtClean="0"/>
              <a:t>12</a:t>
            </a:fld>
            <a:endParaRPr lang="en-US" dirty="0"/>
          </a:p>
        </p:txBody>
      </p:sp>
    </p:spTree>
    <p:extLst>
      <p:ext uri="{BB962C8B-B14F-4D97-AF65-F5344CB8AC3E}">
        <p14:creationId xmlns:p14="http://schemas.microsoft.com/office/powerpoint/2010/main" val="3410478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Welders with multiple skills</a:t>
            </a:r>
            <a:r>
              <a:rPr lang="en-US" altLang="en-US" baseline="0" dirty="0" smtClean="0"/>
              <a:t> </a:t>
            </a:r>
            <a:r>
              <a:rPr lang="en-US" altLang="en-US" dirty="0" smtClean="0"/>
              <a:t>can perform a variety of tasks.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Learning</a:t>
            </a:r>
            <a:r>
              <a:rPr lang="en-US" altLang="en-US" baseline="0" dirty="0" smtClean="0"/>
              <a:t> new skills </a:t>
            </a:r>
            <a:r>
              <a:rPr lang="en-US" altLang="en-US" dirty="0" smtClean="0"/>
              <a:t>allows you to move from</a:t>
            </a:r>
            <a:r>
              <a:rPr lang="en-US" altLang="en-US" baseline="0" dirty="0" smtClean="0"/>
              <a:t> task to task, so you can </a:t>
            </a:r>
            <a:r>
              <a:rPr lang="en-US" altLang="en-US" dirty="0" smtClean="0"/>
              <a:t>change your posture, the way</a:t>
            </a:r>
            <a:r>
              <a:rPr lang="en-US" altLang="en-US" baseline="0" dirty="0" smtClean="0"/>
              <a:t> you move,</a:t>
            </a:r>
            <a:r>
              <a:rPr lang="en-US" altLang="en-US" dirty="0" smtClean="0"/>
              <a:t> and perhaps, the</a:t>
            </a:r>
            <a:r>
              <a:rPr lang="en-US" altLang="en-US" baseline="0" dirty="0" smtClean="0"/>
              <a:t> amount of forceful effort.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aseline="0" dirty="0" smtClean="0"/>
              <a:t>Photo:  US Government. Public Domain</a:t>
            </a:r>
            <a:endParaRPr lang="en-US" altLang="en-US" sz="1100" dirty="0" smtClean="0"/>
          </a:p>
          <a:p>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13</a:t>
            </a:fld>
            <a:endParaRPr lang="en-US" dirty="0"/>
          </a:p>
        </p:txBody>
      </p:sp>
    </p:spTree>
    <p:extLst>
      <p:ext uri="{BB962C8B-B14F-4D97-AF65-F5344CB8AC3E}">
        <p14:creationId xmlns:p14="http://schemas.microsoft.com/office/powerpoint/2010/main" val="1360898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a:t>
            </a:r>
            <a:r>
              <a:rPr lang="en-US" dirty="0" smtClean="0"/>
              <a:t>Anniston Army Depot, Alabama, 2010</a:t>
            </a:r>
            <a:r>
              <a:rPr lang="en-US" baseline="0" dirty="0" smtClean="0"/>
              <a:t> -T</a:t>
            </a:r>
            <a:r>
              <a:rPr lang="en-US" sz="1200" b="0" i="0" kern="1200" dirty="0" smtClean="0">
                <a:solidFill>
                  <a:schemeClr val="tx1"/>
                </a:solidFill>
                <a:effectLst/>
                <a:latin typeface="+mn-lt"/>
                <a:ea typeface="+mn-ea"/>
                <a:cs typeface="+mn-cs"/>
              </a:rPr>
              <a:t>he depot remodeled its welding bays, bringing in safer, lighter</a:t>
            </a:r>
            <a:r>
              <a:rPr lang="en-US" sz="1200" b="0" i="0" kern="1200" baseline="0" dirty="0" smtClean="0">
                <a:solidFill>
                  <a:schemeClr val="tx1"/>
                </a:solidFill>
                <a:effectLst/>
                <a:latin typeface="+mn-lt"/>
                <a:ea typeface="+mn-ea"/>
                <a:cs typeface="+mn-cs"/>
              </a:rPr>
              <a:t> weight and </a:t>
            </a:r>
            <a:r>
              <a:rPr lang="en-US" sz="1200" b="0" i="0" kern="1200" dirty="0" smtClean="0">
                <a:solidFill>
                  <a:schemeClr val="tx1"/>
                </a:solidFill>
                <a:effectLst/>
                <a:latin typeface="+mn-lt"/>
                <a:ea typeface="+mn-ea"/>
                <a:cs typeface="+mn-cs"/>
              </a:rPr>
              <a:t>more efficient welding equipment.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Previous</a:t>
            </a:r>
            <a:r>
              <a:rPr lang="en-US" sz="1200" b="0" i="0" kern="1200" baseline="0" dirty="0" smtClean="0">
                <a:solidFill>
                  <a:schemeClr val="tx1"/>
                </a:solidFill>
                <a:effectLst/>
                <a:latin typeface="+mn-lt"/>
                <a:ea typeface="+mn-ea"/>
                <a:cs typeface="+mn-cs"/>
              </a:rPr>
              <a:t> MIG welding equipment was replaced with </a:t>
            </a:r>
            <a:r>
              <a:rPr lang="en-US" sz="1200" b="0" i="0" kern="1200" dirty="0" smtClean="0">
                <a:solidFill>
                  <a:schemeClr val="tx1"/>
                </a:solidFill>
                <a:effectLst/>
                <a:latin typeface="+mn-lt"/>
                <a:ea typeface="+mn-ea"/>
                <a:cs typeface="+mn-cs"/>
              </a:rPr>
              <a:t>pulse welding. Pulse welding offers a decrease in defects with less heat input, less smoke emission and reduced cadmium exposure. Pulse welding equipment weighs much less than MIG welding equipment (80 pounds versus 400 pounds).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depot converted its curtain-wrapped welding bays to ones surrounded by steel walls and windows. Other</a:t>
            </a:r>
            <a:r>
              <a:rPr lang="en-US" sz="1200" b="0" i="0" kern="1200" baseline="0" dirty="0" smtClean="0">
                <a:solidFill>
                  <a:schemeClr val="tx1"/>
                </a:solidFill>
                <a:effectLst/>
                <a:latin typeface="+mn-lt"/>
                <a:ea typeface="+mn-ea"/>
                <a:cs typeface="+mn-cs"/>
              </a:rPr>
              <a:t> improvements included </a:t>
            </a:r>
            <a:r>
              <a:rPr lang="en-US" sz="1200" b="0" i="0" kern="1200" dirty="0" smtClean="0">
                <a:solidFill>
                  <a:schemeClr val="tx1"/>
                </a:solidFill>
                <a:effectLst/>
                <a:latin typeface="+mn-lt"/>
                <a:ea typeface="+mn-ea"/>
                <a:cs typeface="+mn-cs"/>
              </a:rPr>
              <a:t>welder-specific toolboxes and better lighting in the shop.</a:t>
            </a:r>
          </a:p>
          <a:p>
            <a:endParaRPr lang="en-US" sz="1200" b="0" i="0" kern="1200" dirty="0" smtClean="0">
              <a:solidFill>
                <a:schemeClr val="tx1"/>
              </a:solidFill>
              <a:effectLst/>
              <a:latin typeface="+mn-lt"/>
              <a:ea typeface="+mn-ea"/>
              <a:cs typeface="+mn-cs"/>
            </a:endParaRPr>
          </a:p>
          <a:p>
            <a:pPr lvl="0"/>
            <a:r>
              <a:rPr lang="en-US" sz="1100" b="0" i="0" kern="1200" dirty="0" smtClean="0">
                <a:solidFill>
                  <a:schemeClr val="tx1"/>
                </a:solidFill>
                <a:effectLst/>
                <a:latin typeface="+mn-lt"/>
                <a:ea typeface="+mn-ea"/>
                <a:cs typeface="+mn-cs"/>
              </a:rPr>
              <a:t>Photo</a:t>
            </a:r>
            <a:r>
              <a:rPr lang="en-US" sz="1100" b="0" i="0" kern="1200" baseline="0" dirty="0" smtClean="0">
                <a:solidFill>
                  <a:schemeClr val="tx1"/>
                </a:solidFill>
                <a:effectLst/>
                <a:latin typeface="+mn-lt"/>
                <a:ea typeface="+mn-ea"/>
                <a:cs typeface="+mn-cs"/>
              </a:rPr>
              <a:t> credit: </a:t>
            </a:r>
            <a:r>
              <a:rPr lang="en-US" sz="1100" baseline="0" dirty="0" smtClean="0"/>
              <a:t>US Army. </a:t>
            </a:r>
            <a:r>
              <a:rPr lang="en-US" sz="1100" dirty="0">
                <a:hlinkClick r:id="rId3"/>
              </a:rPr>
              <a:t>https://www.army.mil/article/40723/welding_modernization_underway_at_anad</a:t>
            </a:r>
            <a:endParaRPr lang="en-US" sz="1100" baseline="0" dirty="0" smtClean="0"/>
          </a:p>
          <a:p>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14</a:t>
            </a:fld>
            <a:endParaRPr lang="en-US" dirty="0"/>
          </a:p>
        </p:txBody>
      </p:sp>
    </p:spTree>
    <p:extLst>
      <p:ext uri="{BB962C8B-B14F-4D97-AF65-F5344CB8AC3E}">
        <p14:creationId xmlns:p14="http://schemas.microsoft.com/office/powerpoint/2010/main" val="644649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 about awkward</a:t>
            </a:r>
            <a:r>
              <a:rPr lang="en-US" baseline="0" dirty="0" smtClean="0"/>
              <a:t> postures and appropriate durations, see the LNI Caution and Hazard Zone Job Checklists: </a:t>
            </a:r>
          </a:p>
          <a:p>
            <a:r>
              <a:rPr lang="en-US" baseline="0" dirty="0" smtClean="0"/>
              <a:t> </a:t>
            </a:r>
            <a:r>
              <a:rPr lang="en-US" sz="1100" dirty="0" smtClean="0">
                <a:hlinkClick r:id="rId3"/>
              </a:rPr>
              <a:t>https://lni.wa.gov/safety-health/preventing-injuries-illnesses/sprains-strains/evaluation-tools</a:t>
            </a:r>
            <a:endParaRPr lang="en-US" dirty="0" smtClean="0"/>
          </a:p>
          <a:p>
            <a:endParaRPr lang="en-US" dirty="0" smtClean="0"/>
          </a:p>
          <a:p>
            <a:endParaRPr lang="en-US" dirty="0" smtClean="0"/>
          </a:p>
          <a:p>
            <a:r>
              <a:rPr lang="en-US" sz="1100" dirty="0" smtClean="0"/>
              <a:t>Photo:</a:t>
            </a:r>
            <a:r>
              <a:rPr lang="en-US" sz="1100" baseline="0" dirty="0" smtClean="0"/>
              <a:t>  L&amp;I. Public Domain.</a:t>
            </a:r>
            <a:endParaRPr lang="en-US" sz="1100" dirty="0"/>
          </a:p>
        </p:txBody>
      </p:sp>
      <p:sp>
        <p:nvSpPr>
          <p:cNvPr id="4" name="Slide Number Placeholder 3"/>
          <p:cNvSpPr>
            <a:spLocks noGrp="1"/>
          </p:cNvSpPr>
          <p:nvPr>
            <p:ph type="sldNum" sz="quarter" idx="10"/>
          </p:nvPr>
        </p:nvSpPr>
        <p:spPr/>
        <p:txBody>
          <a:bodyPr/>
          <a:lstStyle/>
          <a:p>
            <a:fld id="{963E9CD2-17B9-4413-BEEC-65D902AAA440}" type="slidenum">
              <a:rPr lang="en-US" smtClean="0"/>
              <a:t>15</a:t>
            </a:fld>
            <a:endParaRPr lang="en-US" dirty="0"/>
          </a:p>
        </p:txBody>
      </p:sp>
    </p:spTree>
    <p:extLst>
      <p:ext uri="{BB962C8B-B14F-4D97-AF65-F5344CB8AC3E}">
        <p14:creationId xmlns:p14="http://schemas.microsoft.com/office/powerpoint/2010/main" val="649354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F845D24-69EA-4572-A366-54D77167FF32}" type="slidenum">
              <a:rPr lang="en-US" altLang="en-US">
                <a:latin typeface="Arial" panose="020B0604020202020204" pitchFamily="34" charset="0"/>
              </a:rPr>
              <a:pPr eaLnBrk="1" hangingPunct="1">
                <a:spcBef>
                  <a:spcPct val="0"/>
                </a:spcBef>
              </a:pPr>
              <a:t>16</a:t>
            </a:fld>
            <a:endParaRPr lang="en-US" altLang="en-US" dirty="0">
              <a:latin typeface="Arial" panose="020B0604020202020204"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smtClean="0"/>
              <a:t>Photos:</a:t>
            </a:r>
            <a:r>
              <a:rPr lang="en-US" altLang="en-US" sz="1100" baseline="0" dirty="0" smtClean="0"/>
              <a:t>  </a:t>
            </a:r>
          </a:p>
          <a:p>
            <a:pPr marL="171450" indent="-171450" eaLnBrk="1" hangingPunct="1">
              <a:spcBef>
                <a:spcPct val="0"/>
              </a:spcBef>
              <a:buFont typeface="Arial" panose="020B0604020202020204" pitchFamily="34" charset="0"/>
              <a:buChar char="•"/>
            </a:pPr>
            <a:r>
              <a:rPr lang="en-US" altLang="en-US" sz="1100" baseline="0" dirty="0" smtClean="0"/>
              <a:t>US government works. Public Domain. CC</a:t>
            </a:r>
          </a:p>
          <a:p>
            <a:pPr marL="171450" indent="-171450" eaLnBrk="1" hangingPunct="1">
              <a:spcBef>
                <a:spcPct val="0"/>
              </a:spcBef>
              <a:buFont typeface="Arial" panose="020B0604020202020204" pitchFamily="34" charset="0"/>
              <a:buChar char="•"/>
            </a:pPr>
            <a:r>
              <a:rPr lang="en-US" altLang="en-US" sz="1100" baseline="0" dirty="0" smtClean="0"/>
              <a:t>OSHA Shipyard Ergonomics 2003</a:t>
            </a:r>
          </a:p>
          <a:p>
            <a:pPr eaLnBrk="1" hangingPunct="1">
              <a:spcBef>
                <a:spcPct val="0"/>
              </a:spcBef>
            </a:pPr>
            <a:endParaRPr lang="en-US" altLang="en-US" sz="1100" baseline="0" dirty="0" smtClean="0"/>
          </a:p>
          <a:p>
            <a:pPr eaLnBrk="1" hangingPunct="1">
              <a:spcBef>
                <a:spcPct val="0"/>
              </a:spcBef>
            </a:pPr>
            <a:endParaRPr lang="en-US" altLang="en-US" dirty="0" smtClean="0"/>
          </a:p>
        </p:txBody>
      </p:sp>
    </p:spTree>
    <p:extLst>
      <p:ext uri="{BB962C8B-B14F-4D97-AF65-F5344CB8AC3E}">
        <p14:creationId xmlns:p14="http://schemas.microsoft.com/office/powerpoint/2010/main" val="2393780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F845D24-69EA-4572-A366-54D77167FF32}" type="slidenum">
              <a:rPr lang="en-US" altLang="en-US">
                <a:latin typeface="Arial" panose="020B0604020202020204" pitchFamily="34" charset="0"/>
              </a:rPr>
              <a:pPr eaLnBrk="1" hangingPunct="1">
                <a:spcBef>
                  <a:spcPct val="0"/>
                </a:spcBef>
              </a:pPr>
              <a:t>17</a:t>
            </a:fld>
            <a:endParaRPr lang="en-US" altLang="en-US" dirty="0">
              <a:latin typeface="Arial" panose="020B0604020202020204"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smtClean="0"/>
              <a:t>Photos (clockwise)</a:t>
            </a:r>
          </a:p>
          <a:p>
            <a:pPr marL="171450" indent="-171450" eaLnBrk="1" hangingPunct="1">
              <a:spcBef>
                <a:spcPct val="0"/>
              </a:spcBef>
              <a:buFont typeface="Arial" panose="020B0604020202020204" pitchFamily="34" charset="0"/>
              <a:buChar char="•"/>
            </a:pPr>
            <a:r>
              <a:rPr lang="en-US" altLang="en-US" sz="1100" dirty="0" smtClean="0"/>
              <a:t>US Navy Ergonomics Program Course</a:t>
            </a:r>
          </a:p>
          <a:p>
            <a:pPr marL="171450" indent="-171450" eaLnBrk="1" hangingPunct="1">
              <a:spcBef>
                <a:spcPct val="0"/>
              </a:spcBef>
              <a:buFont typeface="Arial" panose="020B0604020202020204" pitchFamily="34" charset="0"/>
              <a:buChar char="•"/>
            </a:pPr>
            <a:r>
              <a:rPr lang="en-US" altLang="en-US" sz="1100" dirty="0" smtClean="0"/>
              <a:t>US Navy Ergonomics for Welders</a:t>
            </a:r>
          </a:p>
          <a:p>
            <a:pPr marL="171450" indent="-171450" eaLnBrk="1" hangingPunct="1">
              <a:spcBef>
                <a:spcPct val="0"/>
              </a:spcBef>
              <a:buFont typeface="Arial" panose="020B0604020202020204" pitchFamily="34" charset="0"/>
              <a:buChar char="•"/>
            </a:pPr>
            <a:r>
              <a:rPr lang="en-US" altLang="en-US" sz="1100" dirty="0" smtClean="0"/>
              <a:t>L&amp;I Demonstration Project. Public Domain</a:t>
            </a:r>
          </a:p>
        </p:txBody>
      </p:sp>
    </p:spTree>
    <p:extLst>
      <p:ext uri="{BB962C8B-B14F-4D97-AF65-F5344CB8AC3E}">
        <p14:creationId xmlns:p14="http://schemas.microsoft.com/office/powerpoint/2010/main" val="3978695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5AE3A61-8801-4C9D-BDDA-167382FC9948}" type="slidenum">
              <a:rPr lang="en-US" altLang="en-US">
                <a:latin typeface="Arial" panose="020B0604020202020204" pitchFamily="34" charset="0"/>
              </a:rPr>
              <a:pPr eaLnBrk="1" hangingPunct="1">
                <a:spcBef>
                  <a:spcPct val="0"/>
                </a:spcBef>
              </a:pPr>
              <a:t>18</a:t>
            </a:fld>
            <a:endParaRPr lang="en-US" altLang="en-US" dirty="0">
              <a:latin typeface="Arial" panose="020B0604020202020204"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smtClean="0"/>
              <a:t>Photo:</a:t>
            </a:r>
            <a:r>
              <a:rPr lang="en-US" altLang="en-US" sz="1100" baseline="0" dirty="0" smtClean="0"/>
              <a:t>  US Navy Ergonomics Guide for Welders, 2012</a:t>
            </a:r>
            <a:endParaRPr lang="en-US" altLang="en-US" sz="1100" dirty="0" smtClean="0"/>
          </a:p>
        </p:txBody>
      </p:sp>
    </p:spTree>
    <p:extLst>
      <p:ext uri="{BB962C8B-B14F-4D97-AF65-F5344CB8AC3E}">
        <p14:creationId xmlns:p14="http://schemas.microsoft.com/office/powerpoint/2010/main" val="720839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D239594-FCB7-46FB-894A-0B29926D6971}" type="slidenum">
              <a:rPr lang="en-US" altLang="en-US">
                <a:latin typeface="Arial" panose="020B0604020202020204" pitchFamily="34" charset="0"/>
              </a:rPr>
              <a:pPr eaLnBrk="1" hangingPunct="1">
                <a:spcBef>
                  <a:spcPct val="0"/>
                </a:spcBef>
              </a:pPr>
              <a:t>19</a:t>
            </a:fld>
            <a:endParaRPr lang="en-US" altLang="en-US" dirty="0">
              <a:latin typeface="Arial" panose="020B0604020202020204"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Jigs and</a:t>
            </a:r>
            <a:r>
              <a:rPr lang="en-US" altLang="en-US" baseline="0" dirty="0" smtClean="0"/>
              <a:t> carts can be customized. The USAF designed the yellow cart to transport</a:t>
            </a:r>
            <a:r>
              <a:rPr lang="en-US" altLang="en-US" dirty="0" smtClean="0"/>
              <a:t> cylinders</a:t>
            </a:r>
            <a:r>
              <a:rPr lang="en-US" altLang="en-US" baseline="0" dirty="0" smtClean="0"/>
              <a:t>. It also stores leads and hoses. </a:t>
            </a:r>
          </a:p>
          <a:p>
            <a:pPr eaLnBrk="1" hangingPunct="1">
              <a:spcBef>
                <a:spcPct val="0"/>
              </a:spcBef>
            </a:pPr>
            <a:endParaRPr lang="en-US" altLang="en-US" baseline="0" dirty="0" smtClean="0"/>
          </a:p>
          <a:p>
            <a:pPr eaLnBrk="1" hangingPunct="1">
              <a:spcBef>
                <a:spcPct val="0"/>
              </a:spcBef>
            </a:pPr>
            <a:endParaRPr lang="en-US" altLang="en-US" baseline="0" dirty="0" smtClean="0"/>
          </a:p>
          <a:p>
            <a:pPr eaLnBrk="1" hangingPunct="1">
              <a:spcBef>
                <a:spcPct val="0"/>
              </a:spcBef>
            </a:pPr>
            <a:r>
              <a:rPr lang="en-US" altLang="en-US" sz="1100" baseline="0" dirty="0" smtClean="0"/>
              <a:t>Photos:  US Navy Ergonomics Guide for Welders, 2012</a:t>
            </a:r>
          </a:p>
          <a:p>
            <a:pPr eaLnBrk="1" hangingPunct="1">
              <a:spcBef>
                <a:spcPct val="0"/>
              </a:spcBef>
            </a:pPr>
            <a:endParaRPr lang="en-US" altLang="en-US" sz="1100" dirty="0" smtClean="0"/>
          </a:p>
        </p:txBody>
      </p:sp>
    </p:spTree>
    <p:extLst>
      <p:ext uri="{BB962C8B-B14F-4D97-AF65-F5344CB8AC3E}">
        <p14:creationId xmlns:p14="http://schemas.microsoft.com/office/powerpoint/2010/main" val="1365657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2</a:t>
            </a:fld>
            <a:endParaRPr lang="en-US" dirty="0"/>
          </a:p>
        </p:txBody>
      </p:sp>
    </p:spTree>
    <p:extLst>
      <p:ext uri="{BB962C8B-B14F-4D97-AF65-F5344CB8AC3E}">
        <p14:creationId xmlns:p14="http://schemas.microsoft.com/office/powerpoint/2010/main" val="2152877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1FA8D93-004B-4D3F-95F8-3D4F2F36FD84}" type="slidenum">
              <a:rPr lang="en-US" altLang="en-US">
                <a:latin typeface="Arial" panose="020B0604020202020204" pitchFamily="34" charset="0"/>
              </a:rPr>
              <a:pPr eaLnBrk="1" hangingPunct="1">
                <a:spcBef>
                  <a:spcPct val="0"/>
                </a:spcBef>
              </a:pPr>
              <a:t>20</a:t>
            </a:fld>
            <a:endParaRPr lang="en-US" altLang="en-US" dirty="0">
              <a:latin typeface="Arial" panose="020B0604020202020204"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smtClean="0"/>
              <a:t>Photo:</a:t>
            </a:r>
            <a:r>
              <a:rPr lang="en-US" altLang="en-US" sz="1100" baseline="0" dirty="0" smtClean="0"/>
              <a:t>   NIOSH Ergonomics interventions</a:t>
            </a:r>
            <a:endParaRPr lang="en-US" altLang="en-US" sz="1100" dirty="0" smtClean="0"/>
          </a:p>
        </p:txBody>
      </p:sp>
    </p:spTree>
    <p:extLst>
      <p:ext uri="{BB962C8B-B14F-4D97-AF65-F5344CB8AC3E}">
        <p14:creationId xmlns:p14="http://schemas.microsoft.com/office/powerpoint/2010/main" val="1586751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4A15A59-0FBA-45E7-B409-7212E843790C}" type="slidenum">
              <a:rPr lang="en-US" altLang="en-US">
                <a:latin typeface="Arial" panose="020B0604020202020204" pitchFamily="34" charset="0"/>
              </a:rPr>
              <a:pPr eaLnBrk="1" hangingPunct="1">
                <a:spcBef>
                  <a:spcPct val="0"/>
                </a:spcBef>
              </a:pPr>
              <a:t>21</a:t>
            </a:fld>
            <a:endParaRPr lang="en-US" altLang="en-US" dirty="0">
              <a:latin typeface="Arial" panose="020B0604020202020204" pitchFamily="34"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smtClean="0"/>
              <a:t>Photos:</a:t>
            </a:r>
            <a:r>
              <a:rPr lang="en-US" altLang="en-US" sz="1100" baseline="0" dirty="0" smtClean="0"/>
              <a:t>  OSHA shipyard ergonomics, 2003</a:t>
            </a:r>
            <a:endParaRPr lang="en-US" altLang="en-US" sz="1100" dirty="0" smtClean="0"/>
          </a:p>
        </p:txBody>
      </p:sp>
    </p:spTree>
    <p:extLst>
      <p:ext uri="{BB962C8B-B14F-4D97-AF65-F5344CB8AC3E}">
        <p14:creationId xmlns:p14="http://schemas.microsoft.com/office/powerpoint/2010/main" val="3514691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0BF4E66-9FBD-4D59-8794-0DC14C0B9714}" type="slidenum">
              <a:rPr lang="en-US" altLang="en-US">
                <a:latin typeface="Arial" panose="020B0604020202020204" pitchFamily="34" charset="0"/>
              </a:rPr>
              <a:pPr eaLnBrk="1" hangingPunct="1">
                <a:spcBef>
                  <a:spcPct val="0"/>
                </a:spcBef>
              </a:pPr>
              <a:t>22</a:t>
            </a:fld>
            <a:endParaRPr lang="en-US" altLang="en-US" dirty="0">
              <a:latin typeface="Arial" panose="020B0604020202020204"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Team</a:t>
            </a:r>
            <a:r>
              <a:rPr lang="en-US" altLang="en-US" baseline="0" dirty="0" smtClean="0"/>
              <a:t> lifting divides the weight, but is not without risk. A 300 lb. load is still a heavy lift at 150 lbs. per person. It’s better to find mechanical ways to lift and move heavy or awkward loads. </a:t>
            </a:r>
          </a:p>
          <a:p>
            <a:pPr eaLnBrk="1" hangingPunct="1">
              <a:spcBef>
                <a:spcPct val="0"/>
              </a:spcBef>
            </a:pPr>
            <a:endParaRPr lang="en-US" altLang="en-US" baseline="0" dirty="0" smtClean="0"/>
          </a:p>
          <a:p>
            <a:pPr eaLnBrk="1" hangingPunct="1">
              <a:spcBef>
                <a:spcPct val="0"/>
              </a:spcBef>
            </a:pPr>
            <a:endParaRPr lang="en-US" altLang="en-US" baseline="0" dirty="0" smtClean="0"/>
          </a:p>
          <a:p>
            <a:pPr eaLnBrk="1" hangingPunct="1">
              <a:spcBef>
                <a:spcPct val="0"/>
              </a:spcBef>
            </a:pPr>
            <a:r>
              <a:rPr lang="en-US" altLang="en-US" sz="1100" baseline="0" dirty="0" smtClean="0"/>
              <a:t>Photos:  </a:t>
            </a:r>
            <a:r>
              <a:rPr lang="en-US" altLang="en-US" sz="1100" dirty="0" smtClean="0"/>
              <a:t>Dept. of Navy SIMA San Diego Ergonomics Program</a:t>
            </a:r>
          </a:p>
        </p:txBody>
      </p:sp>
    </p:spTree>
    <p:extLst>
      <p:ext uri="{BB962C8B-B14F-4D97-AF65-F5344CB8AC3E}">
        <p14:creationId xmlns:p14="http://schemas.microsoft.com/office/powerpoint/2010/main" val="2907391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your hand as a vice to hold parts in place while</a:t>
            </a:r>
            <a:r>
              <a:rPr lang="en-US" baseline="0" dirty="0" smtClean="0"/>
              <a:t> welding requires forceful gripping. Using a clamp instead reduces the force and the amount of time you have to hold onto a part.  </a:t>
            </a:r>
          </a:p>
          <a:p>
            <a:endParaRPr lang="en-US" baseline="0" dirty="0" smtClean="0"/>
          </a:p>
          <a:p>
            <a:endParaRPr lang="en-US" baseline="0" dirty="0" smtClean="0"/>
          </a:p>
          <a:p>
            <a:r>
              <a:rPr lang="en-US" sz="1100" baseline="0" dirty="0" smtClean="0"/>
              <a:t>Photos</a:t>
            </a:r>
            <a:r>
              <a:rPr lang="en-US" sz="1100" dirty="0" smtClean="0"/>
              <a:t> (clockwise):</a:t>
            </a:r>
            <a:endParaRPr lang="en-US" sz="1100" baseline="0" dirty="0" smtClean="0"/>
          </a:p>
          <a:p>
            <a:pPr marL="171450" indent="-171450">
              <a:buFont typeface="Arial" panose="020B0604020202020204" pitchFamily="34" charset="0"/>
              <a:buChar char="•"/>
            </a:pPr>
            <a:r>
              <a:rPr lang="en-US" sz="1100" baseline="0" dirty="0" smtClean="0"/>
              <a:t>OSHA.gov</a:t>
            </a:r>
          </a:p>
          <a:p>
            <a:pPr marL="171450" indent="-171450">
              <a:buFont typeface="Arial" panose="020B0604020202020204" pitchFamily="34" charset="0"/>
              <a:buChar char="•"/>
            </a:pPr>
            <a:r>
              <a:rPr lang="en-US" sz="1100" baseline="0" dirty="0" smtClean="0"/>
              <a:t>US Navy Ergonomics Guide for Welders, 2012</a:t>
            </a:r>
          </a:p>
          <a:p>
            <a:pPr marL="171450" indent="-171450">
              <a:buFont typeface="Arial" panose="020B0604020202020204" pitchFamily="34" charset="0"/>
              <a:buChar char="•"/>
            </a:pPr>
            <a:r>
              <a:rPr lang="en-US" sz="1100" baseline="0" dirty="0" smtClean="0"/>
              <a:t>OSHA Shipyard ergonomics, 2003</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63E9CD2-17B9-4413-BEEC-65D902AAA440}" type="slidenum">
              <a:rPr lang="en-US" smtClean="0"/>
              <a:t>23</a:t>
            </a:fld>
            <a:endParaRPr lang="en-US" dirty="0"/>
          </a:p>
        </p:txBody>
      </p:sp>
    </p:spTree>
    <p:extLst>
      <p:ext uri="{BB962C8B-B14F-4D97-AF65-F5344CB8AC3E}">
        <p14:creationId xmlns:p14="http://schemas.microsoft.com/office/powerpoint/2010/main" val="2078686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22FAD03-C576-446B-BA6D-EE6EAFFEF311}" type="slidenum">
              <a:rPr lang="en-US" altLang="en-US">
                <a:latin typeface="Arial" panose="020B0604020202020204" pitchFamily="34" charset="0"/>
              </a:rPr>
              <a:pPr eaLnBrk="1" hangingPunct="1">
                <a:spcBef>
                  <a:spcPct val="0"/>
                </a:spcBef>
              </a:pPr>
              <a:t>24</a:t>
            </a:fld>
            <a:endParaRPr lang="en-US" altLang="en-US" dirty="0">
              <a:latin typeface="Arial" panose="020B0604020202020204"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Also known as Remote Operation Welding or Automated</a:t>
            </a:r>
            <a:r>
              <a:rPr lang="en-US" altLang="en-US" baseline="0" dirty="0" smtClean="0"/>
              <a:t> Welding.  </a:t>
            </a:r>
          </a:p>
          <a:p>
            <a:pPr eaLnBrk="1" hangingPunct="1">
              <a:spcBef>
                <a:spcPct val="0"/>
              </a:spcBef>
            </a:pPr>
            <a:endParaRPr lang="en-US" altLang="en-US" baseline="0" dirty="0" smtClean="0"/>
          </a:p>
          <a:p>
            <a:pPr eaLnBrk="1" hangingPunct="1">
              <a:spcBef>
                <a:spcPct val="0"/>
              </a:spcBef>
            </a:pPr>
            <a:r>
              <a:rPr lang="en-US" altLang="en-US" baseline="0" dirty="0" smtClean="0"/>
              <a:t>Advantages:</a:t>
            </a:r>
          </a:p>
          <a:p>
            <a:pPr eaLnBrk="1" hangingPunct="1">
              <a:spcBef>
                <a:spcPct val="0"/>
              </a:spcBef>
            </a:pPr>
            <a:endParaRPr lang="en-US" altLang="en-US" baseline="0" dirty="0" smtClean="0"/>
          </a:p>
          <a:p>
            <a:pPr marL="171450" indent="-171450" eaLnBrk="1" hangingPunct="1">
              <a:spcBef>
                <a:spcPct val="0"/>
              </a:spcBef>
              <a:buFont typeface="Arial" panose="020B0604020202020204" pitchFamily="34" charset="0"/>
              <a:buChar char="•"/>
            </a:pPr>
            <a:r>
              <a:rPr lang="en-US" altLang="en-US" baseline="0" dirty="0" smtClean="0"/>
              <a:t>Reduced fatigue from awkward or static postures</a:t>
            </a:r>
          </a:p>
          <a:p>
            <a:pPr marL="171450" indent="-171450" eaLnBrk="1" hangingPunct="1">
              <a:spcBef>
                <a:spcPct val="0"/>
              </a:spcBef>
              <a:buFont typeface="Arial" panose="020B0604020202020204" pitchFamily="34" charset="0"/>
              <a:buChar char="•"/>
            </a:pPr>
            <a:r>
              <a:rPr lang="en-US" altLang="en-US" baseline="0" dirty="0" smtClean="0"/>
              <a:t>More efficient</a:t>
            </a:r>
          </a:p>
          <a:p>
            <a:pPr marL="171450" indent="-171450" eaLnBrk="1" hangingPunct="1">
              <a:spcBef>
                <a:spcPct val="0"/>
              </a:spcBef>
              <a:buFont typeface="Arial" panose="020B0604020202020204" pitchFamily="34" charset="0"/>
              <a:buChar char="•"/>
            </a:pPr>
            <a:r>
              <a:rPr lang="en-US" altLang="en-US" baseline="0" dirty="0" smtClean="0"/>
              <a:t>Greater consistency of quality welds</a:t>
            </a:r>
          </a:p>
          <a:p>
            <a:pPr marL="171450" indent="-171450" eaLnBrk="1" hangingPunct="1">
              <a:spcBef>
                <a:spcPct val="0"/>
              </a:spcBef>
              <a:buFont typeface="Arial" panose="020B0604020202020204" pitchFamily="34" charset="0"/>
              <a:buChar char="•"/>
            </a:pPr>
            <a:r>
              <a:rPr lang="en-US" altLang="en-US" baseline="0" dirty="0" smtClean="0"/>
              <a:t>Increased repeatability</a:t>
            </a:r>
          </a:p>
          <a:p>
            <a:pPr marL="171450" indent="-171450" eaLnBrk="1" hangingPunct="1">
              <a:spcBef>
                <a:spcPct val="0"/>
              </a:spcBef>
              <a:buFont typeface="Arial" panose="020B0604020202020204" pitchFamily="34" charset="0"/>
              <a:buChar char="•"/>
            </a:pPr>
            <a:r>
              <a:rPr lang="en-US" altLang="en-US" baseline="0" dirty="0" smtClean="0"/>
              <a:t>Reduced production costs</a:t>
            </a:r>
          </a:p>
          <a:p>
            <a:pPr marL="171450" indent="-171450" eaLnBrk="1" hangingPunct="1">
              <a:spcBef>
                <a:spcPct val="0"/>
              </a:spcBef>
              <a:buFont typeface="Arial" panose="020B0604020202020204" pitchFamily="34" charset="0"/>
              <a:buChar char="•"/>
            </a:pPr>
            <a:endParaRPr lang="en-US" altLang="en-US" dirty="0"/>
          </a:p>
          <a:p>
            <a:pPr marL="171450" indent="-171450" eaLnBrk="1" hangingPunct="1">
              <a:spcBef>
                <a:spcPct val="0"/>
              </a:spcBef>
              <a:buFont typeface="Arial" panose="020B0604020202020204" pitchFamily="34" charset="0"/>
              <a:buChar char="•"/>
            </a:pPr>
            <a:endParaRPr lang="en-US" altLang="en-US" baseline="0" dirty="0" smtClean="0"/>
          </a:p>
          <a:p>
            <a:pPr marL="171450" indent="-171450" eaLnBrk="1" hangingPunct="1">
              <a:spcBef>
                <a:spcPct val="0"/>
              </a:spcBef>
              <a:buFont typeface="Arial" panose="020B0604020202020204" pitchFamily="34" charset="0"/>
              <a:buChar char="•"/>
            </a:pPr>
            <a:endParaRPr lang="en-US" altLang="en-US" baseline="0" dirty="0" smtClean="0"/>
          </a:p>
          <a:p>
            <a:pPr marL="0" indent="0" eaLnBrk="1" hangingPunct="1">
              <a:spcBef>
                <a:spcPct val="0"/>
              </a:spcBef>
              <a:buFont typeface="Arial" panose="020B0604020202020204" pitchFamily="34" charset="0"/>
              <a:buNone/>
            </a:pPr>
            <a:r>
              <a:rPr lang="en-US" altLang="en-US" sz="1100" baseline="0" dirty="0" smtClean="0"/>
              <a:t>Photos:</a:t>
            </a:r>
          </a:p>
          <a:p>
            <a:pPr marL="171450" indent="-171450" eaLnBrk="1" hangingPunct="1">
              <a:spcBef>
                <a:spcPct val="0"/>
              </a:spcBef>
              <a:buFont typeface="Arial" panose="020B0604020202020204" pitchFamily="34" charset="0"/>
              <a:buChar char="•"/>
            </a:pPr>
            <a:r>
              <a:rPr lang="en-US" altLang="en-US" sz="1100" dirty="0" smtClean="0"/>
              <a:t>Top - </a:t>
            </a:r>
            <a:r>
              <a:rPr lang="en-US" altLang="en-US" sz="1100" baseline="0" dirty="0" smtClean="0"/>
              <a:t>US Navy Ergonomics Guide for Welders, 2012</a:t>
            </a:r>
          </a:p>
          <a:p>
            <a:pPr marL="171450" indent="-171450" eaLnBrk="1" hangingPunct="1">
              <a:spcBef>
                <a:spcPct val="0"/>
              </a:spcBef>
              <a:buFont typeface="Arial" panose="020B0604020202020204" pitchFamily="34" charset="0"/>
              <a:buChar char="•"/>
            </a:pPr>
            <a:r>
              <a:rPr lang="en-US" altLang="en-US" sz="1100" dirty="0" smtClean="0"/>
              <a:t>NIOSH ergonomic interventions</a:t>
            </a:r>
          </a:p>
        </p:txBody>
      </p:sp>
    </p:spTree>
    <p:extLst>
      <p:ext uri="{BB962C8B-B14F-4D97-AF65-F5344CB8AC3E}">
        <p14:creationId xmlns:p14="http://schemas.microsoft.com/office/powerpoint/2010/main" val="2263661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Applying</a:t>
            </a:r>
            <a:r>
              <a:rPr lang="en-US" baseline="0" dirty="0" smtClean="0"/>
              <a:t> 5-S principles to your work area keeps things in order.</a:t>
            </a:r>
            <a:r>
              <a:rPr lang="en-US" dirty="0" smtClean="0"/>
              <a:t> Tools and parts are </a:t>
            </a:r>
            <a:r>
              <a:rPr lang="en-US" baseline="0" dirty="0" smtClean="0"/>
              <a:t> easy to find and to reach.  </a:t>
            </a:r>
          </a:p>
          <a:p>
            <a:endParaRPr lang="en-US" baseline="0" dirty="0" smtClean="0"/>
          </a:p>
          <a:p>
            <a:r>
              <a:rPr lang="en-US" baseline="0" dirty="0" smtClean="0"/>
              <a:t>5-S stands for: </a:t>
            </a:r>
          </a:p>
          <a:p>
            <a:pPr marL="171450" indent="-171450">
              <a:buFont typeface="Arial" panose="020B0604020202020204" pitchFamily="34" charset="0"/>
              <a:buChar char="•"/>
            </a:pPr>
            <a:r>
              <a:rPr lang="en-US" baseline="0" dirty="0" smtClean="0"/>
              <a:t>Sort – Get rid of things you don’t use or need; keep needed tools, parts and instructions.</a:t>
            </a:r>
          </a:p>
          <a:p>
            <a:pPr marL="171450" indent="-171450">
              <a:buFont typeface="Arial" panose="020B0604020202020204" pitchFamily="34" charset="0"/>
              <a:buChar char="•"/>
            </a:pPr>
            <a:r>
              <a:rPr lang="en-US" baseline="0" dirty="0" smtClean="0"/>
              <a:t>Set in order – Organize, arrange and identify parts and tools for ease of use.</a:t>
            </a:r>
          </a:p>
          <a:p>
            <a:pPr marL="171450" indent="-171450">
              <a:buFont typeface="Arial" panose="020B0604020202020204" pitchFamily="34" charset="0"/>
              <a:buChar char="•"/>
            </a:pPr>
            <a:r>
              <a:rPr lang="en-US" baseline="0" dirty="0" smtClean="0"/>
              <a:t>Shine – Clean it up.</a:t>
            </a:r>
          </a:p>
          <a:p>
            <a:pPr marL="171450" indent="-171450">
              <a:buFont typeface="Arial" panose="020B0604020202020204" pitchFamily="34" charset="0"/>
              <a:buChar char="•"/>
            </a:pPr>
            <a:r>
              <a:rPr lang="en-US" baseline="0" dirty="0" smtClean="0"/>
              <a:t>Standardize – Schedule regular cleaning and maintenance.</a:t>
            </a:r>
          </a:p>
          <a:p>
            <a:pPr marL="171450" indent="-171450">
              <a:buFont typeface="Arial" panose="020B0604020202020204" pitchFamily="34" charset="0"/>
              <a:buChar char="•"/>
            </a:pPr>
            <a:r>
              <a:rPr lang="en-US" baseline="0" dirty="0" smtClean="0"/>
              <a:t>Sustain – Continue with the above 4 steps; make it a way of life.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sz="1100" baseline="0" dirty="0" smtClean="0"/>
              <a:t>Photo:  L&amp;I Demonstration Project. Public Domain.</a:t>
            </a:r>
            <a:endParaRPr lang="en-US" sz="1100" dirty="0"/>
          </a:p>
        </p:txBody>
      </p:sp>
      <p:sp>
        <p:nvSpPr>
          <p:cNvPr id="4" name="Slide Number Placeholder 3"/>
          <p:cNvSpPr>
            <a:spLocks noGrp="1"/>
          </p:cNvSpPr>
          <p:nvPr>
            <p:ph type="sldNum" sz="quarter" idx="10"/>
          </p:nvPr>
        </p:nvSpPr>
        <p:spPr/>
        <p:txBody>
          <a:bodyPr/>
          <a:lstStyle/>
          <a:p>
            <a:fld id="{963E9CD2-17B9-4413-BEEC-65D902AAA440}" type="slidenum">
              <a:rPr lang="en-US" smtClean="0"/>
              <a:t>25</a:t>
            </a:fld>
            <a:endParaRPr lang="en-US" dirty="0"/>
          </a:p>
        </p:txBody>
      </p:sp>
    </p:spTree>
    <p:extLst>
      <p:ext uri="{BB962C8B-B14F-4D97-AF65-F5344CB8AC3E}">
        <p14:creationId xmlns:p14="http://schemas.microsoft.com/office/powerpoint/2010/main" val="1545748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Credits:  The technical contents of this slideshow are based upon a presentation developed by Ninica Howard, MS, CPE, research ergonomist with the SHARP program at the Washington state Dept. of Labor and Industries. </a:t>
            </a:r>
          </a:p>
          <a:p>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26</a:t>
            </a:fld>
            <a:endParaRPr lang="en-US" dirty="0"/>
          </a:p>
        </p:txBody>
      </p:sp>
    </p:spTree>
    <p:extLst>
      <p:ext uri="{BB962C8B-B14F-4D97-AF65-F5344CB8AC3E}">
        <p14:creationId xmlns:p14="http://schemas.microsoft.com/office/powerpoint/2010/main" val="147881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Photo:</a:t>
            </a:r>
            <a:r>
              <a:rPr lang="en-US" sz="1100" baseline="0" dirty="0" smtClean="0"/>
              <a:t>  L&amp;I. Public Domain</a:t>
            </a:r>
            <a:endParaRPr lang="en-US" sz="1100" dirty="0"/>
          </a:p>
        </p:txBody>
      </p:sp>
      <p:sp>
        <p:nvSpPr>
          <p:cNvPr id="4" name="Slide Number Placeholder 3"/>
          <p:cNvSpPr>
            <a:spLocks noGrp="1"/>
          </p:cNvSpPr>
          <p:nvPr>
            <p:ph type="sldNum" sz="quarter" idx="10"/>
          </p:nvPr>
        </p:nvSpPr>
        <p:spPr/>
        <p:txBody>
          <a:bodyPr/>
          <a:lstStyle/>
          <a:p>
            <a:fld id="{963E9CD2-17B9-4413-BEEC-65D902AAA440}" type="slidenum">
              <a:rPr lang="en-US" smtClean="0"/>
              <a:t>27</a:t>
            </a:fld>
            <a:endParaRPr lang="en-US" dirty="0"/>
          </a:p>
        </p:txBody>
      </p:sp>
    </p:spTree>
    <p:extLst>
      <p:ext uri="{BB962C8B-B14F-4D97-AF65-F5344CB8AC3E}">
        <p14:creationId xmlns:p14="http://schemas.microsoft.com/office/powerpoint/2010/main" val="3753136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40583F7-FD85-4692-8CA3-6207AE0CF753}" type="slidenum">
              <a:rPr lang="en-US" altLang="en-US">
                <a:latin typeface="Arial" panose="020B0604020202020204" pitchFamily="34" charset="0"/>
              </a:rPr>
              <a:pPr eaLnBrk="1" hangingPunct="1">
                <a:spcBef>
                  <a:spcPct val="0"/>
                </a:spcBef>
              </a:pPr>
              <a:t>3</a:t>
            </a:fld>
            <a:endParaRPr lang="en-US" altLang="en-US" dirty="0">
              <a:latin typeface="Arial" panose="020B0604020202020204" pitchFamily="34"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r>
              <a:rPr lang="en-US" altLang="en-US" dirty="0" smtClean="0"/>
              <a:t>You might think of workplace injuries as those that are immediate and have a visible, obvious effect,</a:t>
            </a:r>
            <a:r>
              <a:rPr lang="en-US" altLang="en-US" baseline="0" dirty="0" smtClean="0"/>
              <a:t> such as a </a:t>
            </a:r>
            <a:r>
              <a:rPr lang="en-US" altLang="en-US" dirty="0" smtClean="0"/>
              <a:t>broken bone or cut. It’s easy to</a:t>
            </a:r>
            <a:r>
              <a:rPr lang="en-US" altLang="en-US" baseline="0" dirty="0" smtClean="0"/>
              <a:t> see what happened—someone tripped or was hit by an object.</a:t>
            </a:r>
            <a:r>
              <a:rPr lang="en-US" altLang="en-US" dirty="0" smtClean="0"/>
              <a:t> It’s easy to figure out the hazards,</a:t>
            </a:r>
            <a:r>
              <a:rPr lang="en-US" altLang="en-US" baseline="0" dirty="0" smtClean="0"/>
              <a:t> and maybe even the solutions, to keep it from happening again.</a:t>
            </a:r>
            <a:endParaRPr lang="en-US" altLang="en-US" dirty="0" smtClean="0"/>
          </a:p>
          <a:p>
            <a:pPr eaLnBrk="1" hangingPunct="1">
              <a:spcBef>
                <a:spcPct val="0"/>
              </a:spcBef>
              <a:buFontTx/>
              <a:buNone/>
            </a:pPr>
            <a:endParaRPr lang="en-US" altLang="en-US" dirty="0" smtClean="0"/>
          </a:p>
          <a:p>
            <a:pPr eaLnBrk="1" hangingPunct="1">
              <a:spcBef>
                <a:spcPct val="0"/>
              </a:spcBef>
              <a:buFontTx/>
              <a:buNone/>
            </a:pPr>
            <a:r>
              <a:rPr lang="en-US" altLang="en-US" dirty="0" smtClean="0"/>
              <a:t>Common</a:t>
            </a:r>
            <a:r>
              <a:rPr lang="en-US" altLang="en-US" baseline="0" dirty="0" smtClean="0"/>
              <a:t> hazards in welding are - </a:t>
            </a:r>
          </a:p>
          <a:p>
            <a:pPr marL="171450" indent="-171450" eaLnBrk="1" hangingPunct="1">
              <a:spcBef>
                <a:spcPct val="0"/>
              </a:spcBef>
              <a:buFont typeface="Arial" panose="020B0604020202020204" pitchFamily="34" charset="0"/>
              <a:buChar char="•"/>
            </a:pPr>
            <a:r>
              <a:rPr lang="en-US" altLang="en-US" baseline="0" dirty="0" smtClean="0"/>
              <a:t>Inhaling metal fumes</a:t>
            </a:r>
          </a:p>
          <a:p>
            <a:pPr marL="171450" indent="-171450" eaLnBrk="1" hangingPunct="1">
              <a:spcBef>
                <a:spcPct val="0"/>
              </a:spcBef>
              <a:buFont typeface="Arial" panose="020B0604020202020204" pitchFamily="34" charset="0"/>
              <a:buChar char="•"/>
            </a:pPr>
            <a:r>
              <a:rPr lang="en-US" altLang="en-US" baseline="0" dirty="0" smtClean="0"/>
              <a:t>Eye exposure to welding arc light</a:t>
            </a:r>
          </a:p>
          <a:p>
            <a:pPr marL="171450" indent="-171450" eaLnBrk="1" hangingPunct="1">
              <a:spcBef>
                <a:spcPct val="0"/>
              </a:spcBef>
              <a:buFont typeface="Arial" panose="020B0604020202020204" pitchFamily="34" charset="0"/>
              <a:buChar char="•"/>
            </a:pPr>
            <a:r>
              <a:rPr lang="en-US" altLang="en-US" baseline="0" dirty="0" smtClean="0"/>
              <a:t>Foreign objects in the eyes</a:t>
            </a:r>
          </a:p>
          <a:p>
            <a:pPr marL="171450" indent="-171450" eaLnBrk="1" hangingPunct="1">
              <a:spcBef>
                <a:spcPct val="0"/>
              </a:spcBef>
              <a:buFont typeface="Arial" panose="020B0604020202020204" pitchFamily="34" charset="0"/>
              <a:buChar char="•"/>
            </a:pPr>
            <a:r>
              <a:rPr lang="en-US" altLang="en-US" baseline="0" dirty="0" smtClean="0"/>
              <a:t>Burns</a:t>
            </a:r>
          </a:p>
          <a:p>
            <a:pPr marL="171450" indent="-171450" eaLnBrk="1" hangingPunct="1">
              <a:spcBef>
                <a:spcPct val="0"/>
              </a:spcBef>
              <a:buFont typeface="Arial" panose="020B0604020202020204" pitchFamily="34" charset="0"/>
              <a:buChar char="•"/>
            </a:pPr>
            <a:r>
              <a:rPr lang="en-US" altLang="en-US" baseline="0" dirty="0" smtClean="0"/>
              <a:t>Noise</a:t>
            </a:r>
          </a:p>
          <a:p>
            <a:pPr eaLnBrk="1" hangingPunct="1">
              <a:spcBef>
                <a:spcPct val="0"/>
              </a:spcBef>
              <a:buFontTx/>
              <a:buNone/>
            </a:pPr>
            <a:endParaRPr lang="en-US" altLang="en-US" dirty="0" smtClean="0"/>
          </a:p>
          <a:p>
            <a:pPr eaLnBrk="1" hangingPunct="1">
              <a:spcBef>
                <a:spcPct val="0"/>
              </a:spcBef>
              <a:buFontTx/>
              <a:buNone/>
            </a:pPr>
            <a:r>
              <a:rPr lang="en-US" altLang="en-US" dirty="0" smtClean="0"/>
              <a:t>But Sprain, Strain and Overuse (SSO) injuries can develop over a long period of time. The effects are less visible, such as tingling, numbness or pain.  And, they often take a long time to heal. </a:t>
            </a:r>
          </a:p>
          <a:p>
            <a:pPr eaLnBrk="1" hangingPunct="1">
              <a:spcBef>
                <a:spcPct val="0"/>
              </a:spcBef>
              <a:buFontTx/>
              <a:buNone/>
            </a:pPr>
            <a:endParaRPr lang="en-US" altLang="en-US" dirty="0" smtClean="0"/>
          </a:p>
          <a:p>
            <a:pPr eaLnBrk="1" hangingPunct="1">
              <a:spcBef>
                <a:spcPct val="0"/>
              </a:spcBef>
              <a:buFontTx/>
              <a:buNone/>
            </a:pPr>
            <a:endParaRPr lang="en-US" altLang="en-US" dirty="0" smtClean="0">
              <a:solidFill>
                <a:srgbClr val="FF0000"/>
              </a:solidFill>
            </a:endParaRPr>
          </a:p>
          <a:p>
            <a:pPr eaLnBrk="1" hangingPunct="1">
              <a:spcBef>
                <a:spcPct val="0"/>
              </a:spcBef>
              <a:buFontTx/>
              <a:buNone/>
            </a:pPr>
            <a:r>
              <a:rPr lang="en-US" altLang="en-US" sz="1100" dirty="0" smtClean="0"/>
              <a:t>Photo:</a:t>
            </a:r>
            <a:r>
              <a:rPr lang="en-US" altLang="en-US" sz="1100" baseline="0" dirty="0" smtClean="0"/>
              <a:t>  US Government. Public Domain. CC</a:t>
            </a:r>
            <a:endParaRPr lang="en-US" altLang="en-US" sz="1100" dirty="0" smtClean="0"/>
          </a:p>
        </p:txBody>
      </p:sp>
    </p:spTree>
    <p:extLst>
      <p:ext uri="{BB962C8B-B14F-4D97-AF65-F5344CB8AC3E}">
        <p14:creationId xmlns:p14="http://schemas.microsoft.com/office/powerpoint/2010/main" val="3414974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More than</a:t>
            </a:r>
            <a:r>
              <a:rPr lang="en-US" baseline="0" dirty="0" smtClean="0"/>
              <a:t> half of all serious injuries happen to welders’ upper bodies--backs, necks, shoulders, hands and arms.</a:t>
            </a:r>
            <a:r>
              <a:rPr lang="en-US" dirty="0" smtClean="0"/>
              <a:t> A bad back or shoulder</a:t>
            </a:r>
            <a:r>
              <a:rPr lang="en-US" baseline="0" dirty="0" smtClean="0"/>
              <a:t> injury can pull you off work for a long time. You </a:t>
            </a:r>
            <a:r>
              <a:rPr lang="en-US" dirty="0" smtClean="0"/>
              <a:t>may </a:t>
            </a:r>
            <a:r>
              <a:rPr lang="en-US" baseline="0" dirty="0" smtClean="0"/>
              <a:t>lose income.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0">
              <a:defRPr/>
            </a:pPr>
            <a:r>
              <a:rPr lang="en-US" dirty="0"/>
              <a:t>Compensable claims data from 1994-2004, Washington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63E9CD2-17B9-4413-BEEC-65D902AAA440}" type="slidenum">
              <a:rPr lang="en-US" smtClean="0"/>
              <a:t>4</a:t>
            </a:fld>
            <a:endParaRPr lang="en-US" dirty="0"/>
          </a:p>
        </p:txBody>
      </p:sp>
    </p:spTree>
    <p:extLst>
      <p:ext uri="{BB962C8B-B14F-4D97-AF65-F5344CB8AC3E}">
        <p14:creationId xmlns:p14="http://schemas.microsoft.com/office/powerpoint/2010/main" val="2152739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5</a:t>
            </a:fld>
            <a:endParaRPr lang="en-US" dirty="0"/>
          </a:p>
        </p:txBody>
      </p:sp>
    </p:spTree>
    <p:extLst>
      <p:ext uri="{BB962C8B-B14F-4D97-AF65-F5344CB8AC3E}">
        <p14:creationId xmlns:p14="http://schemas.microsoft.com/office/powerpoint/2010/main" val="1485547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Pain, loss of </a:t>
            </a:r>
            <a:r>
              <a:rPr lang="en-US" altLang="en-US" baseline="0" dirty="0" smtClean="0"/>
              <a:t>strength or other symptoms can make it difficult to work, or to do a good job. The things you enjoy doing outside of work are affected, too. </a:t>
            </a:r>
            <a:endParaRPr lang="en-US" alt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Compensable claims data from 1994-2004, Washington State</a:t>
            </a:r>
          </a:p>
          <a:p>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6</a:t>
            </a:fld>
            <a:endParaRPr lang="en-US" dirty="0"/>
          </a:p>
        </p:txBody>
      </p:sp>
    </p:spTree>
    <p:extLst>
      <p:ext uri="{BB962C8B-B14F-4D97-AF65-F5344CB8AC3E}">
        <p14:creationId xmlns:p14="http://schemas.microsoft.com/office/powerpoint/2010/main" val="3031478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Employers may end up paying </a:t>
            </a:r>
            <a:r>
              <a:rPr lang="en-US" dirty="0" smtClean="0"/>
              <a:t>more for workers’ comp insurance. These o</a:t>
            </a:r>
            <a:r>
              <a:rPr lang="en-US" baseline="0" dirty="0" smtClean="0"/>
              <a:t>ther consequences get costly, too. </a:t>
            </a:r>
          </a:p>
          <a:p>
            <a:endParaRPr lang="en-US" baseline="0" dirty="0" smtClean="0"/>
          </a:p>
          <a:p>
            <a:endParaRPr lang="en-US" baseline="0" dirty="0"/>
          </a:p>
          <a:p>
            <a:r>
              <a:rPr lang="en-US" baseline="0" dirty="0" smtClean="0"/>
              <a:t>Photo:  Public Domain. CC</a:t>
            </a:r>
          </a:p>
        </p:txBody>
      </p:sp>
      <p:sp>
        <p:nvSpPr>
          <p:cNvPr id="4" name="Slide Number Placeholder 3"/>
          <p:cNvSpPr>
            <a:spLocks noGrp="1"/>
          </p:cNvSpPr>
          <p:nvPr>
            <p:ph type="sldNum" sz="quarter" idx="10"/>
          </p:nvPr>
        </p:nvSpPr>
        <p:spPr/>
        <p:txBody>
          <a:bodyPr/>
          <a:lstStyle/>
          <a:p>
            <a:fld id="{963E9CD2-17B9-4413-BEEC-65D902AAA440}" type="slidenum">
              <a:rPr lang="en-US" smtClean="0"/>
              <a:t>7</a:t>
            </a:fld>
            <a:endParaRPr lang="en-US" dirty="0"/>
          </a:p>
        </p:txBody>
      </p:sp>
    </p:spTree>
    <p:extLst>
      <p:ext uri="{BB962C8B-B14F-4D97-AF65-F5344CB8AC3E}">
        <p14:creationId xmlns:p14="http://schemas.microsoft.com/office/powerpoint/2010/main" val="3539833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t>Awkward postures,</a:t>
            </a:r>
            <a:r>
              <a:rPr lang="en-US" altLang="en-US" sz="1200" b="0" baseline="0" dirty="0" smtClean="0"/>
              <a:t> force and high repetition are typical sources of sprain, strain and overuse injuries in most industries. Welding is no exception. </a:t>
            </a:r>
            <a:endParaRPr lang="en-US" altLang="en-US"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t>Often, 2 or more</a:t>
            </a:r>
            <a:r>
              <a:rPr lang="en-US" altLang="en-US" sz="1200" b="0" baseline="0" dirty="0" smtClean="0"/>
              <a:t> of these causes occur at the same time. This</a:t>
            </a:r>
            <a:r>
              <a:rPr lang="en-US" altLang="en-US" sz="1200" b="0" dirty="0" smtClean="0"/>
              <a:t> makes the job riskier. </a:t>
            </a:r>
            <a:r>
              <a:rPr lang="en-US" altLang="en-US" sz="1200" b="0" baseline="0" dirty="0" smtClean="0"/>
              <a:t>Workers are more likely to get hurt when more than one cause happens at the same time and to the same body part.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t>Photos (clockwise):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smtClean="0"/>
              <a:t>US Capitol. Public Domain. CC</a:t>
            </a:r>
          </a:p>
          <a:p>
            <a:pPr marL="171450" indent="-171450">
              <a:buFont typeface="Arial" panose="020B0604020202020204" pitchFamily="34" charset="0"/>
              <a:buChar char="•"/>
              <a:defRPr/>
            </a:pPr>
            <a:r>
              <a:rPr lang="en-US" sz="1100" dirty="0"/>
              <a:t>OSHA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smtClean="0"/>
              <a:t>NIOSH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p:txBody>
      </p:sp>
      <p:sp>
        <p:nvSpPr>
          <p:cNvPr id="4" name="Slide Number Placeholder 3"/>
          <p:cNvSpPr>
            <a:spLocks noGrp="1"/>
          </p:cNvSpPr>
          <p:nvPr>
            <p:ph type="sldNum" sz="quarter" idx="10"/>
          </p:nvPr>
        </p:nvSpPr>
        <p:spPr/>
        <p:txBody>
          <a:bodyPr/>
          <a:lstStyle/>
          <a:p>
            <a:fld id="{963E9CD2-17B9-4413-BEEC-65D902AAA440}" type="slidenum">
              <a:rPr lang="en-US" smtClean="0"/>
              <a:t>8</a:t>
            </a:fld>
            <a:endParaRPr lang="en-US" dirty="0"/>
          </a:p>
        </p:txBody>
      </p:sp>
    </p:spTree>
    <p:extLst>
      <p:ext uri="{BB962C8B-B14F-4D97-AF65-F5344CB8AC3E}">
        <p14:creationId xmlns:p14="http://schemas.microsoft.com/office/powerpoint/2010/main" val="1733687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Exerting f</a:t>
            </a:r>
            <a:r>
              <a:rPr lang="en-US" baseline="0" dirty="0" smtClean="0"/>
              <a:t>orce, getting into awkward postures, and doing things repetitively won’t automatically cause injury.</a:t>
            </a:r>
          </a:p>
          <a:p>
            <a:endParaRPr lang="en-US" baseline="0" dirty="0" smtClean="0"/>
          </a:p>
          <a:p>
            <a:r>
              <a:rPr lang="en-US" dirty="0" smtClean="0"/>
              <a:t>The impact to your body </a:t>
            </a:r>
            <a:r>
              <a:rPr lang="en-US" baseline="0" dirty="0" smtClean="0"/>
              <a:t>depends on these additional things—how long, how often and how much you do it. </a:t>
            </a:r>
          </a:p>
          <a:p>
            <a:endParaRPr lang="en-US" dirty="0"/>
          </a:p>
          <a:p>
            <a:r>
              <a:rPr lang="en-US" baseline="0" dirty="0" smtClean="0"/>
              <a:t>For instance, y</a:t>
            </a:r>
            <a:r>
              <a:rPr lang="en-US" dirty="0" smtClean="0"/>
              <a:t>ou may get into a twisted,</a:t>
            </a:r>
            <a:r>
              <a:rPr lang="en-US" baseline="0" dirty="0" smtClean="0"/>
              <a:t> bent position when in a confined space. If it’s for several minutes but only once a week, it’s less likely to have any lasting impact on your body. In contrast,  if you must kneel on metal with your head close to the floor for several hours every day for weeks, that’s a different story. The affects on your body will be much greater and could be long lasting.</a:t>
            </a:r>
          </a:p>
          <a:p>
            <a:endParaRPr lang="en-US" baseline="0" dirty="0" smtClean="0"/>
          </a:p>
          <a:p>
            <a:r>
              <a:rPr lang="en-US" sz="1100" dirty="0" smtClean="0"/>
              <a:t>Photo:   US Department of Energy. Public Domain. CC</a:t>
            </a:r>
            <a:endParaRPr lang="en-US" sz="1100" dirty="0"/>
          </a:p>
        </p:txBody>
      </p:sp>
      <p:sp>
        <p:nvSpPr>
          <p:cNvPr id="4" name="Slide Number Placeholder 3"/>
          <p:cNvSpPr>
            <a:spLocks noGrp="1"/>
          </p:cNvSpPr>
          <p:nvPr>
            <p:ph type="sldNum" sz="quarter" idx="10"/>
          </p:nvPr>
        </p:nvSpPr>
        <p:spPr/>
        <p:txBody>
          <a:bodyPr/>
          <a:lstStyle/>
          <a:p>
            <a:fld id="{963E9CD2-17B9-4413-BEEC-65D902AAA440}" type="slidenum">
              <a:rPr lang="en-US" smtClean="0"/>
              <a:t>9</a:t>
            </a:fld>
            <a:endParaRPr lang="en-US" dirty="0"/>
          </a:p>
        </p:txBody>
      </p:sp>
    </p:spTree>
    <p:extLst>
      <p:ext uri="{BB962C8B-B14F-4D97-AF65-F5344CB8AC3E}">
        <p14:creationId xmlns:p14="http://schemas.microsoft.com/office/powerpoint/2010/main" val="2330581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Header bar" descr="Washington State Department of Labor &amp; Industries. Keep Washington safe and worki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153" y="0"/>
            <a:ext cx="12190615" cy="1097280"/>
          </a:xfrm>
          <a:prstGeom prst="rect">
            <a:avLst/>
          </a:prstGeom>
        </p:spPr>
      </p:pic>
      <p:sp>
        <p:nvSpPr>
          <p:cNvPr id="13" name="Background" descr="&quot; &quot;"/>
          <p:cNvSpPr>
            <a:spLocks noChangeArrowheads="1"/>
          </p:cNvSpPr>
          <p:nvPr userDrawn="1"/>
        </p:nvSpPr>
        <p:spPr bwMode="auto">
          <a:xfrm>
            <a:off x="0" y="1097280"/>
            <a:ext cx="12192000" cy="5760720"/>
          </a:xfrm>
          <a:prstGeom prst="rect">
            <a:avLst/>
          </a:prstGeom>
          <a:solidFill>
            <a:schemeClr val="accent3">
              <a:lumMod val="95000"/>
            </a:schemeClr>
          </a:solidFill>
          <a:ln w="9525">
            <a:noFill/>
            <a:miter lim="800000"/>
            <a:headEnd/>
            <a:tailEnd/>
          </a:ln>
          <a:effectLst/>
        </p:spPr>
        <p:txBody>
          <a:bodyPr wrap="none" anchor="ctr"/>
          <a:lstStyle/>
          <a:p>
            <a:r>
              <a:rPr lang="en-US" dirty="0" smtClean="0">
                <a:solidFill>
                  <a:srgbClr val="FEEECD"/>
                </a:solidFill>
              </a:rPr>
              <a:t>   </a:t>
            </a:r>
            <a:endParaRPr lang="en-US" dirty="0">
              <a:solidFill>
                <a:srgbClr val="FEEECD"/>
              </a:solidFill>
            </a:endParaRPr>
          </a:p>
        </p:txBody>
      </p:sp>
      <p:sp>
        <p:nvSpPr>
          <p:cNvPr id="4" name="Title"/>
          <p:cNvSpPr>
            <a:spLocks noGrp="1"/>
          </p:cNvSpPr>
          <p:nvPr>
            <p:ph type="title"/>
          </p:nvPr>
        </p:nvSpPr>
        <p:spPr>
          <a:xfrm>
            <a:off x="3200400" y="2011997"/>
            <a:ext cx="8763000" cy="639763"/>
          </a:xfrm>
        </p:spPr>
        <p:txBody>
          <a:bodyPr/>
          <a:lstStyle/>
          <a:p>
            <a:r>
              <a:rPr lang="en-US" smtClean="0"/>
              <a:t>Click to edit Master title style</a:t>
            </a:r>
            <a:endParaRPr lang="en-US" dirty="0"/>
          </a:p>
        </p:txBody>
      </p:sp>
      <p:sp>
        <p:nvSpPr>
          <p:cNvPr id="3" name="Subtitle"/>
          <p:cNvSpPr>
            <a:spLocks noGrp="1"/>
          </p:cNvSpPr>
          <p:nvPr>
            <p:ph type="body" sz="quarter" idx="10" hasCustomPrompt="1"/>
          </p:nvPr>
        </p:nvSpPr>
        <p:spPr>
          <a:xfrm>
            <a:off x="3200400" y="3169603"/>
            <a:ext cx="8763000" cy="1554797"/>
          </a:xfrm>
        </p:spPr>
        <p:txBody>
          <a:bodyPr/>
          <a:lstStyle>
            <a:lvl1pPr marL="0" indent="0">
              <a:buNone/>
              <a:defRPr sz="2400" i="1" baseline="0"/>
            </a:lvl1pPr>
          </a:lstStyle>
          <a:p>
            <a:pPr lvl="0"/>
            <a:r>
              <a:rPr lang="en-US" dirty="0" smtClean="0"/>
              <a:t>Click to edit Master subtitle style</a:t>
            </a:r>
          </a:p>
        </p:txBody>
      </p:sp>
      <p:pic>
        <p:nvPicPr>
          <p:cNvPr id="20" name="Cover footer" descr="Division of Occupational Safety and Health. www.Lni.wa.gov/Safety. 1-800-423-72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32" y="5420877"/>
            <a:ext cx="12186736" cy="1099853"/>
          </a:xfrm>
          <a:prstGeom prst="rect">
            <a:avLst/>
          </a:prstGeom>
        </p:spPr>
      </p:pic>
      <p:pic>
        <p:nvPicPr>
          <p:cNvPr id="14" name="Footer bar" descr="&quot; &quot;"/>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438900"/>
            <a:ext cx="12192000" cy="419100"/>
          </a:xfrm>
          <a:prstGeom prst="rect">
            <a:avLst/>
          </a:prstGeom>
        </p:spPr>
      </p:pic>
    </p:spTree>
    <p:custDataLst>
      <p:tags r:id="rId1"/>
    </p:custData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6" name="Title"/>
          <p:cNvSpPr>
            <a:spLocks noGrp="1"/>
          </p:cNvSpPr>
          <p:nvPr userDrawn="1">
            <p:ph type="title"/>
          </p:nvPr>
        </p:nvSpPr>
        <p:spPr>
          <a:xfrm>
            <a:off x="457200" y="533401"/>
            <a:ext cx="11277600" cy="639763"/>
          </a:xfrm>
        </p:spPr>
        <p:txBody>
          <a:bodyPr/>
          <a:lstStyle/>
          <a:p>
            <a:r>
              <a:rPr lang="en-US" smtClean="0"/>
              <a:t>Click to edit Master title style</a:t>
            </a:r>
            <a:endParaRPr lang="en-US" dirty="0"/>
          </a:p>
        </p:txBody>
      </p:sp>
      <p:sp>
        <p:nvSpPr>
          <p:cNvPr id="9" name="Content Placeholder"/>
          <p:cNvSpPr>
            <a:spLocks noGrp="1"/>
          </p:cNvSpPr>
          <p:nvPr>
            <p:ph idx="10"/>
          </p:nvPr>
        </p:nvSpPr>
        <p:spPr>
          <a:xfrm>
            <a:off x="457200" y="1676401"/>
            <a:ext cx="11277600" cy="4465637"/>
          </a:xfrm>
        </p:spPr>
        <p:txBody>
          <a:bodyPr/>
          <a:lstStyle>
            <a:lvl1pPr>
              <a:buClr>
                <a:srgbClr val="093678"/>
              </a:buClr>
              <a:defRPr/>
            </a:lvl1pPr>
            <a:lvl2pPr marL="914400" indent="-457200">
              <a:buClr>
                <a:srgbClr val="093678"/>
              </a:buClr>
              <a:buSzPct val="80000"/>
              <a:buFont typeface="+mj-lt"/>
              <a:buAutoNum type="alphaUcPeriod"/>
              <a:defRPr/>
            </a:lvl2pPr>
            <a:lvl3pPr>
              <a:buClr>
                <a:srgbClr val="093678"/>
              </a:buClr>
              <a:buSzPct val="70000"/>
              <a:buFont typeface="Wingdings" pitchFamily="2" charset="2"/>
              <a:buChar char="§"/>
              <a:defRPr/>
            </a:lvl3pPr>
          </a:lstStyle>
          <a:p>
            <a:pPr lvl="0"/>
            <a:r>
              <a:rPr lang="en-US" smtClean="0"/>
              <a:t>Edit Master text styles</a:t>
            </a:r>
          </a:p>
          <a:p>
            <a:pPr lvl="1"/>
            <a:r>
              <a:rPr lang="en-US" smtClean="0"/>
              <a:t>Second level</a:t>
            </a:r>
          </a:p>
          <a:p>
            <a:pPr lvl="2"/>
            <a:r>
              <a:rPr lang="en-US" smtClean="0"/>
              <a:t>Third level</a:t>
            </a:r>
          </a:p>
        </p:txBody>
      </p:sp>
      <p:pic>
        <p:nvPicPr>
          <p:cNvPr id="7" name="Footer bar" descr="Division of Occupational Safety and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8900"/>
            <a:ext cx="12192000" cy="419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alibri 2 panes">
    <p:spTree>
      <p:nvGrpSpPr>
        <p:cNvPr id="1" name=""/>
        <p:cNvGrpSpPr/>
        <p:nvPr/>
      </p:nvGrpSpPr>
      <p:grpSpPr>
        <a:xfrm>
          <a:off x="0" y="0"/>
          <a:ext cx="0" cy="0"/>
          <a:chOff x="0" y="0"/>
          <a:chExt cx="0" cy="0"/>
        </a:xfrm>
      </p:grpSpPr>
      <p:sp>
        <p:nvSpPr>
          <p:cNvPr id="4" name="TextBox 3"/>
          <p:cNvSpPr txBox="1"/>
          <p:nvPr/>
        </p:nvSpPr>
        <p:spPr>
          <a:xfrm>
            <a:off x="1117600" y="6490156"/>
            <a:ext cx="10464800" cy="215444"/>
          </a:xfrm>
          <a:prstGeom prst="rect">
            <a:avLst/>
          </a:prstGeom>
          <a:noFill/>
        </p:spPr>
        <p:txBody>
          <a:bodyPr wrap="square" rtlCol="0">
            <a:spAutoFit/>
          </a:bodyPr>
          <a:lstStyle/>
          <a:p>
            <a:pPr algn="ctr"/>
            <a:r>
              <a:rPr lang="en-US" sz="800" baseline="0" dirty="0" smtClean="0">
                <a:solidFill>
                  <a:schemeClr val="bg1"/>
                </a:solidFill>
              </a:rPr>
              <a:t>VPP: The </a:t>
            </a:r>
            <a:r>
              <a:rPr lang="en-US" sz="800" i="1" baseline="0" dirty="0" smtClean="0">
                <a:solidFill>
                  <a:schemeClr val="bg1"/>
                </a:solidFill>
              </a:rPr>
              <a:t>Standard of Excellence </a:t>
            </a:r>
            <a:r>
              <a:rPr lang="en-US" sz="800" baseline="0" dirty="0" smtClean="0">
                <a:solidFill>
                  <a:schemeClr val="bg1"/>
                </a:solidFill>
              </a:rPr>
              <a:t>in Workplace Safety and Health</a:t>
            </a:r>
            <a:endParaRPr lang="en-US" sz="800" baseline="0" dirty="0">
              <a:solidFill>
                <a:schemeClr val="bg1"/>
              </a:solidFill>
            </a:endParaRPr>
          </a:p>
        </p:txBody>
      </p:sp>
      <p:sp>
        <p:nvSpPr>
          <p:cNvPr id="6" name="Title 1"/>
          <p:cNvSpPr>
            <a:spLocks noGrp="1"/>
          </p:cNvSpPr>
          <p:nvPr>
            <p:ph type="title" hasCustomPrompt="1"/>
          </p:nvPr>
        </p:nvSpPr>
        <p:spPr>
          <a:xfrm>
            <a:off x="711200" y="533401"/>
            <a:ext cx="10769600" cy="639763"/>
          </a:xfrm>
        </p:spPr>
        <p:txBody>
          <a:bodyPr/>
          <a:lstStyle>
            <a:lvl1pPr algn="ctr">
              <a:defRPr/>
            </a:lvl1pPr>
          </a:lstStyle>
          <a:p>
            <a:r>
              <a:rPr lang="en-US" dirty="0" smtClean="0"/>
              <a:t>Click to edit Master title style -  Calibri 32</a:t>
            </a:r>
            <a:endParaRPr lang="en-US" dirty="0"/>
          </a:p>
        </p:txBody>
      </p:sp>
      <p:sp>
        <p:nvSpPr>
          <p:cNvPr id="9" name="Content Placeholder 2"/>
          <p:cNvSpPr>
            <a:spLocks noGrp="1"/>
          </p:cNvSpPr>
          <p:nvPr>
            <p:ph idx="10" hasCustomPrompt="1"/>
          </p:nvPr>
        </p:nvSpPr>
        <p:spPr>
          <a:xfrm>
            <a:off x="711200" y="1676403"/>
            <a:ext cx="5080000" cy="4465637"/>
          </a:xfrm>
        </p:spPr>
        <p:txBody>
          <a:bodyPr/>
          <a:lstStyle>
            <a:lvl1pPr>
              <a:buClr>
                <a:srgbClr val="093678"/>
              </a:buClr>
              <a:defRPr/>
            </a:lvl1pPr>
            <a:lvl2pPr marL="914354" indent="-457178">
              <a:buClr>
                <a:srgbClr val="093678"/>
              </a:buClr>
              <a:buSzPct val="80000"/>
              <a:buFont typeface="Arial" pitchFamily="34" charset="0"/>
              <a:buChar char="•"/>
              <a:defRPr/>
            </a:lvl2pPr>
            <a:lvl3pPr marL="1257238" indent="-342882">
              <a:buClr>
                <a:srgbClr val="093678"/>
              </a:buClr>
              <a:buSzPct val="70000"/>
              <a:buFont typeface="Courier New" pitchFamily="49" charset="0"/>
              <a:buChar char="o"/>
              <a:defRPr/>
            </a:lvl3pPr>
          </a:lstStyle>
          <a:p>
            <a:pPr lvl="0"/>
            <a:r>
              <a:rPr lang="en-US" dirty="0" smtClean="0"/>
              <a:t>Click to edit Master text styles - Calibri 28</a:t>
            </a:r>
          </a:p>
          <a:p>
            <a:pPr lvl="1"/>
            <a:r>
              <a:rPr lang="en-US" dirty="0" smtClean="0"/>
              <a:t>Second level – Calibri 24</a:t>
            </a:r>
          </a:p>
        </p:txBody>
      </p:sp>
      <p:pic>
        <p:nvPicPr>
          <p:cNvPr id="8" name="Picture 7" descr="DOSH Footer2.jpg"/>
          <p:cNvPicPr>
            <a:picLocks noChangeAspect="1"/>
          </p:cNvPicPr>
          <p:nvPr/>
        </p:nvPicPr>
        <p:blipFill>
          <a:blip r:embed="rId2" cstate="print"/>
          <a:stretch>
            <a:fillRect/>
          </a:stretch>
        </p:blipFill>
        <p:spPr>
          <a:xfrm>
            <a:off x="0" y="6457405"/>
            <a:ext cx="12192000" cy="400595"/>
          </a:xfrm>
          <a:prstGeom prst="rect">
            <a:avLst/>
          </a:prstGeom>
        </p:spPr>
      </p:pic>
      <p:sp>
        <p:nvSpPr>
          <p:cNvPr id="7" name="Content Placeholder 2"/>
          <p:cNvSpPr>
            <a:spLocks noGrp="1"/>
          </p:cNvSpPr>
          <p:nvPr>
            <p:ph idx="11" hasCustomPrompt="1"/>
          </p:nvPr>
        </p:nvSpPr>
        <p:spPr>
          <a:xfrm>
            <a:off x="6400800" y="1676403"/>
            <a:ext cx="5080000" cy="4465637"/>
          </a:xfrm>
        </p:spPr>
        <p:txBody>
          <a:bodyPr/>
          <a:lstStyle>
            <a:lvl1pPr>
              <a:buClr>
                <a:srgbClr val="093678"/>
              </a:buClr>
              <a:defRPr/>
            </a:lvl1pPr>
            <a:lvl2pPr marL="914354" indent="-457178">
              <a:buClr>
                <a:srgbClr val="093678"/>
              </a:buClr>
              <a:buSzPct val="80000"/>
              <a:buFont typeface="Arial" pitchFamily="34" charset="0"/>
              <a:buChar char="•"/>
              <a:defRPr/>
            </a:lvl2pPr>
            <a:lvl3pPr>
              <a:buClr>
                <a:srgbClr val="093678"/>
              </a:buClr>
              <a:buSzPct val="70000"/>
              <a:buFont typeface="Wingdings" pitchFamily="2" charset="2"/>
              <a:buChar char="§"/>
              <a:defRPr/>
            </a:lvl3pPr>
          </a:lstStyle>
          <a:p>
            <a:pPr lvl="0"/>
            <a:r>
              <a:rPr lang="en-US" dirty="0" smtClean="0"/>
              <a:t>Click to edit Master text styles - Calibri 28</a:t>
            </a:r>
          </a:p>
          <a:p>
            <a:pPr lvl="1"/>
            <a:r>
              <a:rPr lang="en-US" dirty="0" smtClean="0"/>
              <a:t>Second level – Calibri 24</a:t>
            </a:r>
          </a:p>
          <a:p>
            <a:pPr lvl="0"/>
            <a:endParaRPr lang="en-US" dirty="0" smtClean="0"/>
          </a:p>
        </p:txBody>
      </p:sp>
    </p:spTree>
    <p:extLst>
      <p:ext uri="{BB962C8B-B14F-4D97-AF65-F5344CB8AC3E}">
        <p14:creationId xmlns:p14="http://schemas.microsoft.com/office/powerpoint/2010/main" val="352846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500"/>
                                        <p:tgtEl>
                                          <p:spTgt spid="9">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7600" y="533401"/>
            <a:ext cx="10464800" cy="639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17600" y="1325564"/>
            <a:ext cx="10464800" cy="51514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Rectangle 10"/>
          <p:cNvSpPr>
            <a:spLocks noChangeArrowheads="1"/>
          </p:cNvSpPr>
          <p:nvPr/>
        </p:nvSpPr>
        <p:spPr bwMode="auto">
          <a:xfrm>
            <a:off x="0" y="6705600"/>
            <a:ext cx="12192000" cy="152400"/>
          </a:xfrm>
          <a:prstGeom prst="rect">
            <a:avLst/>
          </a:prstGeom>
          <a:solidFill>
            <a:srgbClr val="C41200"/>
          </a:solidFill>
          <a:ln w="9525">
            <a:noFill/>
            <a:miter lim="800000"/>
            <a:headEnd/>
            <a:tailEnd/>
          </a:ln>
          <a:effectLst/>
        </p:spPr>
        <p:txBody>
          <a:bodyPr wrap="none" anchor="ctr"/>
          <a:lstStyle/>
          <a:p>
            <a:endParaRPr lang="en-US" dirty="0">
              <a:solidFill>
                <a:srgbClr val="FF0000"/>
              </a:solidFill>
            </a:endParaRPr>
          </a:p>
        </p:txBody>
      </p:sp>
      <p:sp>
        <p:nvSpPr>
          <p:cNvPr id="5" name="Rectangle 15"/>
          <p:cNvSpPr>
            <a:spLocks noChangeArrowheads="1"/>
          </p:cNvSpPr>
          <p:nvPr userDrawn="1"/>
        </p:nvSpPr>
        <p:spPr bwMode="auto">
          <a:xfrm>
            <a:off x="0" y="0"/>
            <a:ext cx="12192000" cy="6858000"/>
          </a:xfrm>
          <a:prstGeom prst="rect">
            <a:avLst/>
          </a:prstGeom>
          <a:solidFill>
            <a:schemeClr val="accent3">
              <a:lumMod val="95000"/>
            </a:schemeClr>
          </a:solidFill>
          <a:ln w="9525">
            <a:noFill/>
            <a:miter lim="800000"/>
            <a:headEnd/>
            <a:tailEnd/>
          </a:ln>
          <a:effectLst/>
        </p:spPr>
        <p:txBody>
          <a:bodyPr wrap="none" anchor="ctr"/>
          <a:lstStyle/>
          <a:p>
            <a:endParaRPr lang="en-US" dirty="0">
              <a:solidFill>
                <a:srgbClr val="FEEECD"/>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4D4D4D"/>
          </a:solidFill>
          <a:latin typeface="+mj-lt"/>
          <a:ea typeface="+mj-ea"/>
          <a:cs typeface="+mj-cs"/>
        </a:defRPr>
      </a:lvl1pPr>
      <a:lvl2pPr algn="l" rtl="0" eaLnBrk="1" fontAlgn="base" hangingPunct="1">
        <a:spcBef>
          <a:spcPct val="0"/>
        </a:spcBef>
        <a:spcAft>
          <a:spcPct val="0"/>
        </a:spcAft>
        <a:defRPr sz="3200" b="1">
          <a:solidFill>
            <a:srgbClr val="4D4D4D"/>
          </a:solidFill>
          <a:latin typeface="Arial" charset="0"/>
        </a:defRPr>
      </a:lvl2pPr>
      <a:lvl3pPr algn="l" rtl="0" eaLnBrk="1" fontAlgn="base" hangingPunct="1">
        <a:spcBef>
          <a:spcPct val="0"/>
        </a:spcBef>
        <a:spcAft>
          <a:spcPct val="0"/>
        </a:spcAft>
        <a:defRPr sz="3200" b="1">
          <a:solidFill>
            <a:srgbClr val="4D4D4D"/>
          </a:solidFill>
          <a:latin typeface="Arial" charset="0"/>
        </a:defRPr>
      </a:lvl3pPr>
      <a:lvl4pPr algn="l" rtl="0" eaLnBrk="1" fontAlgn="base" hangingPunct="1">
        <a:spcBef>
          <a:spcPct val="0"/>
        </a:spcBef>
        <a:spcAft>
          <a:spcPct val="0"/>
        </a:spcAft>
        <a:defRPr sz="3200" b="1">
          <a:solidFill>
            <a:srgbClr val="4D4D4D"/>
          </a:solidFill>
          <a:latin typeface="Arial" charset="0"/>
        </a:defRPr>
      </a:lvl4pPr>
      <a:lvl5pPr algn="l" rtl="0" eaLnBrk="1" fontAlgn="base" hangingPunct="1">
        <a:spcBef>
          <a:spcPct val="0"/>
        </a:spcBef>
        <a:spcAft>
          <a:spcPct val="0"/>
        </a:spcAft>
        <a:defRPr sz="3200" b="1">
          <a:solidFill>
            <a:srgbClr val="4D4D4D"/>
          </a:solidFill>
          <a:latin typeface="Arial" charset="0"/>
        </a:defRPr>
      </a:lvl5pPr>
      <a:lvl6pPr marL="457200" algn="l" rtl="0" eaLnBrk="1" fontAlgn="base" hangingPunct="1">
        <a:spcBef>
          <a:spcPct val="0"/>
        </a:spcBef>
        <a:spcAft>
          <a:spcPct val="0"/>
        </a:spcAft>
        <a:defRPr sz="3200" b="1">
          <a:solidFill>
            <a:srgbClr val="4D4D4D"/>
          </a:solidFill>
          <a:latin typeface="Arial" charset="0"/>
        </a:defRPr>
      </a:lvl6pPr>
      <a:lvl7pPr marL="914400" algn="l" rtl="0" eaLnBrk="1" fontAlgn="base" hangingPunct="1">
        <a:spcBef>
          <a:spcPct val="0"/>
        </a:spcBef>
        <a:spcAft>
          <a:spcPct val="0"/>
        </a:spcAft>
        <a:defRPr sz="3200" b="1">
          <a:solidFill>
            <a:srgbClr val="4D4D4D"/>
          </a:solidFill>
          <a:latin typeface="Arial" charset="0"/>
        </a:defRPr>
      </a:lvl7pPr>
      <a:lvl8pPr marL="1371600" algn="l" rtl="0" eaLnBrk="1" fontAlgn="base" hangingPunct="1">
        <a:spcBef>
          <a:spcPct val="0"/>
        </a:spcBef>
        <a:spcAft>
          <a:spcPct val="0"/>
        </a:spcAft>
        <a:defRPr sz="3200" b="1">
          <a:solidFill>
            <a:srgbClr val="4D4D4D"/>
          </a:solidFill>
          <a:latin typeface="Arial" charset="0"/>
        </a:defRPr>
      </a:lvl8pPr>
      <a:lvl9pPr marL="1828800" algn="l" rtl="0" eaLnBrk="1" fontAlgn="base" hangingPunct="1">
        <a:spcBef>
          <a:spcPct val="0"/>
        </a:spcBef>
        <a:spcAft>
          <a:spcPct val="0"/>
        </a:spcAft>
        <a:defRPr sz="3200" b="1">
          <a:solidFill>
            <a:srgbClr val="4D4D4D"/>
          </a:solidFill>
          <a:latin typeface="Arial" charset="0"/>
        </a:defRPr>
      </a:lvl9pPr>
    </p:titleStyle>
    <p:bodyStyle>
      <a:lvl1pPr marL="342900" indent="-342900" algn="l" rtl="0" eaLnBrk="1" fontAlgn="base" hangingPunct="1">
        <a:spcBef>
          <a:spcPct val="20000"/>
        </a:spcBef>
        <a:spcAft>
          <a:spcPct val="0"/>
        </a:spcAft>
        <a:buClr>
          <a:srgbClr val="005595"/>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005595"/>
        </a:buClr>
        <a:buChar char="–"/>
        <a:defRPr sz="2400">
          <a:solidFill>
            <a:schemeClr val="tx1"/>
          </a:solidFill>
          <a:latin typeface="+mn-lt"/>
        </a:defRPr>
      </a:lvl2pPr>
      <a:lvl3pPr marL="1143000" indent="-228600" algn="l" rtl="0" eaLnBrk="1" fontAlgn="base" hangingPunct="1">
        <a:spcBef>
          <a:spcPct val="20000"/>
        </a:spcBef>
        <a:spcAft>
          <a:spcPct val="0"/>
        </a:spcAft>
        <a:buClr>
          <a:srgbClr val="005595"/>
        </a:buClr>
        <a:buChar char="•"/>
        <a:defRPr sz="2000">
          <a:solidFill>
            <a:schemeClr val="tx1"/>
          </a:solidFill>
          <a:latin typeface="+mn-lt"/>
        </a:defRPr>
      </a:lvl3pPr>
      <a:lvl4pPr marL="1600200" indent="-228600" algn="l" rtl="0" eaLnBrk="1" fontAlgn="base" hangingPunct="1">
        <a:spcBef>
          <a:spcPct val="20000"/>
        </a:spcBef>
        <a:spcAft>
          <a:spcPct val="0"/>
        </a:spcAft>
        <a:buClr>
          <a:srgbClr val="005595"/>
        </a:buClr>
        <a:buChar char="–"/>
        <a:defRPr>
          <a:solidFill>
            <a:schemeClr val="tx1"/>
          </a:solidFill>
          <a:latin typeface="+mn-lt"/>
        </a:defRPr>
      </a:lvl4pPr>
      <a:lvl5pPr marL="2057400" indent="-228600" algn="l" rtl="0" eaLnBrk="1" fontAlgn="base" hangingPunct="1">
        <a:spcBef>
          <a:spcPct val="20000"/>
        </a:spcBef>
        <a:spcAft>
          <a:spcPct val="0"/>
        </a:spcAft>
        <a:buClr>
          <a:srgbClr val="005595"/>
        </a:buClr>
        <a:buChar char="»"/>
        <a:defRPr>
          <a:solidFill>
            <a:schemeClr val="tx1"/>
          </a:solidFill>
          <a:latin typeface="+mn-lt"/>
        </a:defRPr>
      </a:lvl5pPr>
      <a:lvl6pPr marL="2514600" indent="-228600" algn="l" rtl="0" eaLnBrk="1" fontAlgn="base" hangingPunct="1">
        <a:spcBef>
          <a:spcPct val="20000"/>
        </a:spcBef>
        <a:spcAft>
          <a:spcPct val="0"/>
        </a:spcAft>
        <a:buClr>
          <a:srgbClr val="005595"/>
        </a:buClr>
        <a:buChar char="»"/>
        <a:defRPr>
          <a:solidFill>
            <a:schemeClr val="tx1"/>
          </a:solidFill>
          <a:latin typeface="+mn-lt"/>
        </a:defRPr>
      </a:lvl6pPr>
      <a:lvl7pPr marL="2971800" indent="-228600" algn="l" rtl="0" eaLnBrk="1" fontAlgn="base" hangingPunct="1">
        <a:spcBef>
          <a:spcPct val="20000"/>
        </a:spcBef>
        <a:spcAft>
          <a:spcPct val="0"/>
        </a:spcAft>
        <a:buClr>
          <a:srgbClr val="005595"/>
        </a:buClr>
        <a:buChar char="»"/>
        <a:defRPr>
          <a:solidFill>
            <a:schemeClr val="tx1"/>
          </a:solidFill>
          <a:latin typeface="+mn-lt"/>
        </a:defRPr>
      </a:lvl7pPr>
      <a:lvl8pPr marL="3429000" indent="-228600" algn="l" rtl="0" eaLnBrk="1" fontAlgn="base" hangingPunct="1">
        <a:spcBef>
          <a:spcPct val="20000"/>
        </a:spcBef>
        <a:spcAft>
          <a:spcPct val="0"/>
        </a:spcAft>
        <a:buClr>
          <a:srgbClr val="005595"/>
        </a:buClr>
        <a:buChar char="»"/>
        <a:defRPr>
          <a:solidFill>
            <a:schemeClr val="tx1"/>
          </a:solidFill>
          <a:latin typeface="+mn-lt"/>
        </a:defRPr>
      </a:lvl8pPr>
      <a:lvl9pPr marL="3886200" indent="-228600" algn="l" rtl="0" eaLnBrk="1" fontAlgn="base" hangingPunct="1">
        <a:spcBef>
          <a:spcPct val="20000"/>
        </a:spcBef>
        <a:spcAft>
          <a:spcPct val="0"/>
        </a:spcAft>
        <a:buClr>
          <a:srgbClr val="005595"/>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lni.wa.gov/safety-health/_docs/HazardZoneChecklist.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jpe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1.gif"/><Relationship Id="rId5" Type="http://schemas.openxmlformats.org/officeDocument/2006/relationships/image" Target="../media/image25.png"/><Relationship Id="rId10" Type="http://schemas.openxmlformats.org/officeDocument/2006/relationships/image" Target="../media/image30.gif"/><Relationship Id="rId4" Type="http://schemas.openxmlformats.org/officeDocument/2006/relationships/hyperlink" Target="https://lni.wa.gov/safety-health/preventing-injuries-illnesses/sprains-strains/evaluation-tools" TargetMode="External"/><Relationship Id="rId9" Type="http://schemas.openxmlformats.org/officeDocument/2006/relationships/image" Target="../media/image29.gif"/></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hyperlink" Target="https://lni.wa.gov/safety-health/preventing-injuries-illnesses/sprains-strains/solutions-for-sprains-strains#simple-solution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0.png"/><Relationship Id="rId5" Type="http://schemas.microsoft.com/office/2007/relationships/hdphoto" Target="../media/hdphoto3.wdp"/><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hyperlink" Target="http://www.cdc.gov/niosh/topics/ergonomics/ergship/default.html" TargetMode="External"/><Relationship Id="rId7" Type="http://schemas.openxmlformats.org/officeDocument/2006/relationships/hyperlink" Target="https://lni.wa.gov/safety-health/safety-research/about-shar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lni.wa.gov/safety-health/preventing-injuries-illnesses/create-a-safety-program/accident-prevention-program" TargetMode="External"/><Relationship Id="rId5" Type="http://schemas.openxmlformats.org/officeDocument/2006/relationships/hyperlink" Target="https://lni.wa.gov/safety-health/preventing-injuries-illnesses/sprains-strains/ergonomics-process" TargetMode="External"/><Relationship Id="rId4" Type="http://schemas.openxmlformats.org/officeDocument/2006/relationships/hyperlink" Target="http://osha.oregon.gov/OSHAPubs/3347.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Ergonomics@Lni.wa.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hyperlink" Target="https://lni.wa.gov/safety-health/preventing-injuries-illnesses/sprains-strains/get-help-with-ergonomic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34795" y="2011997"/>
            <a:ext cx="7357205" cy="959803"/>
          </a:xfrm>
        </p:spPr>
        <p:txBody>
          <a:bodyPr/>
          <a:lstStyle/>
          <a:p>
            <a:pPr algn="ctr"/>
            <a:r>
              <a:rPr lang="en-US" altLang="en-US" dirty="0"/>
              <a:t>Ergonomics in Welding</a:t>
            </a:r>
            <a:endParaRPr lang="en-US" dirty="0"/>
          </a:p>
        </p:txBody>
      </p:sp>
      <p:sp>
        <p:nvSpPr>
          <p:cNvPr id="2" name="TextBox 1"/>
          <p:cNvSpPr txBox="1"/>
          <p:nvPr/>
        </p:nvSpPr>
        <p:spPr>
          <a:xfrm>
            <a:off x="6096000" y="3429000"/>
            <a:ext cx="5029200" cy="830997"/>
          </a:xfrm>
          <a:prstGeom prst="rect">
            <a:avLst/>
          </a:prstGeom>
          <a:noFill/>
        </p:spPr>
        <p:txBody>
          <a:bodyPr wrap="square" rtlCol="0">
            <a:spAutoFit/>
          </a:bodyPr>
          <a:lstStyle/>
          <a:p>
            <a:r>
              <a:rPr lang="en-US" sz="2400" i="1" dirty="0" smtClean="0"/>
              <a:t>Guidelines to Prevent Sprain, Strain and Overuse (SSO) Injuries</a:t>
            </a:r>
            <a:endParaRPr lang="en-US" sz="2400" i="1" dirty="0"/>
          </a:p>
        </p:txBody>
      </p:sp>
      <p:pic>
        <p:nvPicPr>
          <p:cNvPr id="7" name="Picture 6" descr="Welder using tripod stand to raise the work near waist height." title="Public Domain US Government Works C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1447800"/>
            <a:ext cx="3691795" cy="3733800"/>
          </a:xfrm>
          <a:prstGeom prst="rect">
            <a:avLst/>
          </a:prstGeom>
        </p:spPr>
      </p:pic>
    </p:spTree>
    <p:custDataLst>
      <p:tags r:id="rId1"/>
    </p:custDataLst>
    <p:extLst>
      <p:ext uri="{BB962C8B-B14F-4D97-AF65-F5344CB8AC3E}">
        <p14:creationId xmlns:p14="http://schemas.microsoft.com/office/powerpoint/2010/main" val="2975746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5"/>
          <p:cNvSpPr>
            <a:spLocks noGrp="1" noChangeArrowheads="1"/>
          </p:cNvSpPr>
          <p:nvPr>
            <p:ph type="title"/>
          </p:nvPr>
        </p:nvSpPr>
        <p:spPr>
          <a:xfrm>
            <a:off x="609600" y="503237"/>
            <a:ext cx="11277600" cy="639763"/>
          </a:xfrm>
        </p:spPr>
        <p:txBody>
          <a:bodyPr/>
          <a:lstStyle/>
          <a:p>
            <a:pPr eaLnBrk="1" hangingPunct="1"/>
            <a:r>
              <a:rPr lang="en-US" altLang="en-US" dirty="0" smtClean="0"/>
              <a:t>Awkward postures in welding</a:t>
            </a:r>
          </a:p>
        </p:txBody>
      </p:sp>
      <p:sp>
        <p:nvSpPr>
          <p:cNvPr id="2" name="TextBox 1"/>
          <p:cNvSpPr txBox="1"/>
          <p:nvPr/>
        </p:nvSpPr>
        <p:spPr>
          <a:xfrm>
            <a:off x="1070009" y="1402046"/>
            <a:ext cx="4949791" cy="3785652"/>
          </a:xfrm>
          <a:prstGeom prst="rect">
            <a:avLst/>
          </a:prstGeom>
          <a:noFill/>
        </p:spPr>
        <p:txBody>
          <a:bodyPr wrap="square" rtlCol="0">
            <a:spAutoFit/>
          </a:bodyPr>
          <a:lstStyle/>
          <a:p>
            <a:pPr marL="342900" indent="-342900">
              <a:lnSpc>
                <a:spcPct val="150000"/>
              </a:lnSpc>
              <a:buClr>
                <a:srgbClr val="005595"/>
              </a:buClr>
              <a:buFont typeface="Wingdings" panose="05000000000000000000" pitchFamily="2" charset="2"/>
              <a:buChar char="§"/>
            </a:pPr>
            <a:r>
              <a:rPr lang="en-US" sz="2400" dirty="0" smtClean="0"/>
              <a:t>Extreme back bending </a:t>
            </a:r>
          </a:p>
          <a:p>
            <a:pPr marL="342900" indent="-342900">
              <a:lnSpc>
                <a:spcPct val="150000"/>
              </a:lnSpc>
              <a:buClr>
                <a:srgbClr val="005595"/>
              </a:buClr>
              <a:buFont typeface="Wingdings" panose="05000000000000000000" pitchFamily="2" charset="2"/>
              <a:buChar char="§"/>
            </a:pPr>
            <a:r>
              <a:rPr lang="en-US" sz="2400" dirty="0" smtClean="0"/>
              <a:t>Back twisting </a:t>
            </a:r>
          </a:p>
          <a:p>
            <a:pPr marL="342900" indent="-342900">
              <a:lnSpc>
                <a:spcPct val="150000"/>
              </a:lnSpc>
              <a:buClr>
                <a:srgbClr val="005595"/>
              </a:buClr>
              <a:buFont typeface="Wingdings" panose="05000000000000000000" pitchFamily="2" charset="2"/>
              <a:buChar char="§"/>
            </a:pPr>
            <a:r>
              <a:rPr lang="en-US" sz="2400" dirty="0" smtClean="0"/>
              <a:t>Kneeling and squatting</a:t>
            </a:r>
          </a:p>
          <a:p>
            <a:pPr marL="342900" indent="-342900">
              <a:lnSpc>
                <a:spcPct val="150000"/>
              </a:lnSpc>
              <a:buClr>
                <a:srgbClr val="005595"/>
              </a:buClr>
              <a:buFont typeface="Wingdings" panose="05000000000000000000" pitchFamily="2" charset="2"/>
              <a:buChar char="§"/>
            </a:pPr>
            <a:r>
              <a:rPr lang="en-US" sz="2400" dirty="0" smtClean="0"/>
              <a:t>Neck bending up or down</a:t>
            </a:r>
          </a:p>
          <a:p>
            <a:pPr marL="342900" indent="-342900">
              <a:lnSpc>
                <a:spcPct val="150000"/>
              </a:lnSpc>
              <a:buClr>
                <a:srgbClr val="005595"/>
              </a:buClr>
              <a:buFont typeface="Wingdings" panose="05000000000000000000" pitchFamily="2" charset="2"/>
              <a:buChar char="§"/>
            </a:pPr>
            <a:r>
              <a:rPr lang="en-US" sz="2400" dirty="0" smtClean="0"/>
              <a:t>Shoulders reaching out or up</a:t>
            </a:r>
          </a:p>
          <a:p>
            <a:pPr marL="342900" indent="-342900">
              <a:lnSpc>
                <a:spcPct val="150000"/>
              </a:lnSpc>
              <a:buClr>
                <a:srgbClr val="005595"/>
              </a:buClr>
              <a:buFont typeface="Wingdings" panose="05000000000000000000" pitchFamily="2" charset="2"/>
              <a:buChar char="§"/>
            </a:pPr>
            <a:r>
              <a:rPr lang="en-US" sz="2400" dirty="0" smtClean="0"/>
              <a:t>Wrist </a:t>
            </a:r>
            <a:r>
              <a:rPr lang="en-US" sz="2400" dirty="0"/>
              <a:t>bending </a:t>
            </a:r>
          </a:p>
          <a:p>
            <a:pPr marL="342900" indent="-342900">
              <a:buFont typeface="Wingdings" panose="05000000000000000000" pitchFamily="2" charset="2"/>
              <a:buChar char="§"/>
            </a:pPr>
            <a:endParaRPr lang="en-US" sz="2400" dirty="0"/>
          </a:p>
        </p:txBody>
      </p:sp>
      <p:pic>
        <p:nvPicPr>
          <p:cNvPr id="19" name="Picture 18" descr="Welder holding tool with wrist bent significantly toward the little finger. " title="US Department of Defense. Public domain. CC"/>
          <p:cNvPicPr>
            <a:picLocks noChangeAspect="1"/>
          </p:cNvPicPr>
          <p:nvPr/>
        </p:nvPicPr>
        <p:blipFill rotWithShape="1">
          <a:blip r:embed="rId3">
            <a:extLst>
              <a:ext uri="{28A0092B-C50C-407E-A947-70E740481C1C}">
                <a14:useLocalDpi xmlns:a14="http://schemas.microsoft.com/office/drawing/2010/main" val="0"/>
              </a:ext>
            </a:extLst>
          </a:blip>
          <a:srcRect t="14940" r="56000" b="-996"/>
          <a:stretch/>
        </p:blipFill>
        <p:spPr>
          <a:xfrm>
            <a:off x="6697555" y="549410"/>
            <a:ext cx="2286000" cy="2805545"/>
          </a:xfrm>
          <a:prstGeom prst="rect">
            <a:avLst/>
          </a:prstGeom>
        </p:spPr>
      </p:pic>
      <p:cxnSp>
        <p:nvCxnSpPr>
          <p:cNvPr id="23" name="Straight Connector 22" descr="Line on wrist shows bending toward the welder's little finger."/>
          <p:cNvCxnSpPr/>
          <p:nvPr/>
        </p:nvCxnSpPr>
        <p:spPr>
          <a:xfrm>
            <a:off x="7154183" y="1827280"/>
            <a:ext cx="306529" cy="124902"/>
          </a:xfrm>
          <a:prstGeom prst="line">
            <a:avLst/>
          </a:prstGeom>
          <a:ln w="28575">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descr="Line on forearm contrasts with line on wrist, showing extreme ulnar deviation of the wrist. "/>
          <p:cNvCxnSpPr/>
          <p:nvPr/>
        </p:nvCxnSpPr>
        <p:spPr>
          <a:xfrm flipV="1">
            <a:off x="6622288" y="1825356"/>
            <a:ext cx="533435" cy="232795"/>
          </a:xfrm>
          <a:prstGeom prst="line">
            <a:avLst/>
          </a:prstGeom>
          <a:ln w="28575">
            <a:solidFill>
              <a:srgbClr val="FFFF00"/>
            </a:solidFill>
          </a:ln>
        </p:spPr>
        <p:style>
          <a:lnRef idx="1">
            <a:schemeClr val="accent2"/>
          </a:lnRef>
          <a:fillRef idx="0">
            <a:schemeClr val="accent2"/>
          </a:fillRef>
          <a:effectRef idx="0">
            <a:schemeClr val="accent2"/>
          </a:effectRef>
          <a:fontRef idx="minor">
            <a:schemeClr val="tx1"/>
          </a:fontRef>
        </p:style>
      </p:cxnSp>
      <p:pic>
        <p:nvPicPr>
          <p:cNvPr id="22" name="Picture 21" descr="Welder squatting to work low on a wall." title=" US Air Force. Public Domain.  CC"/>
          <p:cNvPicPr>
            <a:picLocks noChangeAspect="1"/>
          </p:cNvPicPr>
          <p:nvPr/>
        </p:nvPicPr>
        <p:blipFill rotWithShape="1">
          <a:blip r:embed="rId4"/>
          <a:srcRect l="39000" t="45480" r="30999" b="1789"/>
          <a:stretch/>
        </p:blipFill>
        <p:spPr>
          <a:xfrm>
            <a:off x="9287004" y="556473"/>
            <a:ext cx="2071569" cy="2416831"/>
          </a:xfrm>
          <a:prstGeom prst="rect">
            <a:avLst/>
          </a:prstGeom>
        </p:spPr>
      </p:pic>
      <p:pic>
        <p:nvPicPr>
          <p:cNvPr id="4" name="Picture 3" descr="Welder reaching overhead." title="US Government Works.  Public Domain. C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4885" y="3124200"/>
            <a:ext cx="2073688" cy="3124200"/>
          </a:xfrm>
          <a:prstGeom prst="rect">
            <a:avLst/>
          </a:prstGeom>
        </p:spPr>
      </p:pic>
      <p:pic>
        <p:nvPicPr>
          <p:cNvPr id="16" name="Picture 15" descr="Welder hangs over a raised metal walkay and reaches underneath to weld." title="Source:  Navy Ergonomics Program Course"/>
          <p:cNvPicPr>
            <a:picLocks noChangeAspect="1"/>
          </p:cNvPicPr>
          <p:nvPr/>
        </p:nvPicPr>
        <p:blipFill rotWithShape="1">
          <a:blip r:embed="rId6"/>
          <a:srcRect t="1884" r="57991" b="17079"/>
          <a:stretch/>
        </p:blipFill>
        <p:spPr>
          <a:xfrm>
            <a:off x="6421132" y="3510131"/>
            <a:ext cx="2562423" cy="2737423"/>
          </a:xfrm>
          <a:prstGeom prst="rect">
            <a:avLst/>
          </a:prstGeom>
        </p:spPr>
      </p:pic>
    </p:spTree>
    <p:extLst>
      <p:ext uri="{BB962C8B-B14F-4D97-AF65-F5344CB8AC3E}">
        <p14:creationId xmlns:p14="http://schemas.microsoft.com/office/powerpoint/2010/main" val="2330308281"/>
      </p:ext>
    </p:extLst>
  </p:cSld>
  <p:clrMapOvr>
    <a:masterClrMapping/>
  </p:clrMapOvr>
  <p:timing>
    <p:tnLst>
      <p:par>
        <p:cTn id="1" dur="indefinite" restart="never" nodeType="tmRoot"/>
      </p:par>
    </p:tnLst>
    <p:bldLst>
      <p:bldP spid="163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1"/>
            <a:ext cx="11277600" cy="639763"/>
          </a:xfrm>
        </p:spPr>
        <p:txBody>
          <a:bodyPr/>
          <a:lstStyle/>
          <a:p>
            <a:r>
              <a:rPr lang="en-US" dirty="0" smtClean="0"/>
              <a:t>Forces in welding</a:t>
            </a:r>
            <a:endParaRPr lang="en-US" dirty="0"/>
          </a:p>
        </p:txBody>
      </p:sp>
      <p:sp>
        <p:nvSpPr>
          <p:cNvPr id="3" name="Content Placeholder 2"/>
          <p:cNvSpPr>
            <a:spLocks noGrp="1"/>
          </p:cNvSpPr>
          <p:nvPr>
            <p:ph idx="10"/>
          </p:nvPr>
        </p:nvSpPr>
        <p:spPr>
          <a:xfrm>
            <a:off x="1066800" y="1676401"/>
            <a:ext cx="6553200" cy="4465637"/>
          </a:xfrm>
        </p:spPr>
        <p:txBody>
          <a:bodyPr/>
          <a:lstStyle/>
          <a:p>
            <a:r>
              <a:rPr lang="en-US" dirty="0" smtClean="0"/>
              <a:t>Lifting and carrying heavy loads, such as cables, cylinders or welding units</a:t>
            </a:r>
          </a:p>
          <a:p>
            <a:endParaRPr lang="en-US" dirty="0" smtClean="0"/>
          </a:p>
          <a:p>
            <a:r>
              <a:rPr lang="en-US" dirty="0" smtClean="0"/>
              <a:t>Continuous </a:t>
            </a:r>
            <a:r>
              <a:rPr lang="en-US" dirty="0" smtClean="0">
                <a:hlinkClick r:id="rId3"/>
              </a:rPr>
              <a:t>forceful grip </a:t>
            </a:r>
            <a:r>
              <a:rPr lang="en-US" dirty="0" smtClean="0"/>
              <a:t>on tools</a:t>
            </a:r>
          </a:p>
          <a:p>
            <a:pPr lvl="1">
              <a:buFont typeface="Arial" panose="020B0604020202020204" pitchFamily="34" charset="0"/>
              <a:buChar char="–"/>
            </a:pPr>
            <a:r>
              <a:rPr lang="en-US" dirty="0" smtClean="0"/>
              <a:t>Gripping with 10 lbs. or more of force, </a:t>
            </a:r>
            <a:r>
              <a:rPr lang="en-US" i="1" dirty="0" smtClean="0"/>
              <a:t>or</a:t>
            </a:r>
          </a:p>
          <a:p>
            <a:pPr lvl="1">
              <a:buFont typeface="Arial" panose="020B0604020202020204" pitchFamily="34" charset="0"/>
              <a:buChar char="–"/>
            </a:pPr>
            <a:r>
              <a:rPr lang="en-US" dirty="0" smtClean="0"/>
              <a:t>Gripping an unsupported object weighing 10 lbs. or more per hand, </a:t>
            </a:r>
            <a:r>
              <a:rPr lang="en-US" i="1" dirty="0" smtClean="0"/>
              <a:t>and</a:t>
            </a:r>
          </a:p>
          <a:p>
            <a:pPr lvl="1">
              <a:buFont typeface="Arial" panose="020B0604020202020204" pitchFamily="34" charset="0"/>
              <a:buChar char="–"/>
            </a:pPr>
            <a:r>
              <a:rPr lang="en-US" dirty="0" smtClean="0"/>
              <a:t>Gripping for more than 4 hours </a:t>
            </a:r>
            <a:endParaRPr lang="en-US" dirty="0"/>
          </a:p>
        </p:txBody>
      </p:sp>
      <p:pic>
        <p:nvPicPr>
          <p:cNvPr id="5" name="Picture 7" descr="Worker carrying a heavy load by himself." title="Source:  OSHA Shipyard Ergonomics 2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1676400"/>
            <a:ext cx="3391756"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524068504"/>
      </p:ext>
    </p:extLst>
  </p:cSld>
  <p:clrMapOvr>
    <a:masterClrMapping/>
  </p:clrMapOvr>
  <p:timing>
    <p:tnLst>
      <p:par>
        <p:cTn id="1" dur="indefinite" restart="never" nodeType="tmRoot"/>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438400"/>
            <a:ext cx="11277600" cy="639763"/>
          </a:xfrm>
        </p:spPr>
        <p:txBody>
          <a:bodyPr/>
          <a:lstStyle/>
          <a:p>
            <a:pPr algn="ctr"/>
            <a:r>
              <a:rPr lang="en-US" altLang="en-US" dirty="0" smtClean="0"/>
              <a:t>Ergonomics Solutions for Welding</a:t>
            </a:r>
          </a:p>
        </p:txBody>
      </p:sp>
    </p:spTree>
    <p:extLst>
      <p:ext uri="{BB962C8B-B14F-4D97-AF65-F5344CB8AC3E}">
        <p14:creationId xmlns:p14="http://schemas.microsoft.com/office/powerpoint/2010/main" val="3719648369"/>
      </p:ext>
    </p:extLst>
  </p:cSld>
  <p:clrMapOvr>
    <a:masterClrMapping/>
  </p:clrMapOvr>
  <p:timing>
    <p:tnLst>
      <p:par>
        <p:cTn id="1" dur="indefinite" restart="never" nodeType="tmRoot"/>
      </p:par>
    </p:tnLst>
    <p:bldLst>
      <p:bldP spid="194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title"/>
          </p:nvPr>
        </p:nvSpPr>
        <p:spPr>
          <a:xfrm>
            <a:off x="609600" y="533401"/>
            <a:ext cx="11125200" cy="639763"/>
          </a:xfrm>
        </p:spPr>
        <p:txBody>
          <a:bodyPr/>
          <a:lstStyle/>
          <a:p>
            <a:pPr eaLnBrk="1" hangingPunct="1"/>
            <a:r>
              <a:rPr lang="en-US" altLang="en-US" dirty="0" smtClean="0"/>
              <a:t>Healthy work environment</a:t>
            </a:r>
          </a:p>
        </p:txBody>
      </p:sp>
      <p:sp>
        <p:nvSpPr>
          <p:cNvPr id="17410" name="Rectangle 3"/>
          <p:cNvSpPr>
            <a:spLocks noGrp="1" noChangeArrowheads="1"/>
          </p:cNvSpPr>
          <p:nvPr>
            <p:ph type="body" idx="4294967295"/>
          </p:nvPr>
        </p:nvSpPr>
        <p:spPr>
          <a:xfrm>
            <a:off x="990600" y="1447800"/>
            <a:ext cx="6324600" cy="4267200"/>
          </a:xfrm>
        </p:spPr>
        <p:txBody>
          <a:bodyPr/>
          <a:lstStyle/>
          <a:p>
            <a:pPr marL="1092200" indent="-1092200">
              <a:spcAft>
                <a:spcPct val="50000"/>
              </a:spcAft>
              <a:buNone/>
            </a:pPr>
            <a:r>
              <a:rPr lang="en-US" altLang="en-US" dirty="0" smtClean="0"/>
              <a:t>Goal:  To </a:t>
            </a:r>
            <a:r>
              <a:rPr lang="en-US" altLang="en-US" dirty="0"/>
              <a:t>simplify the welding tasks </a:t>
            </a:r>
            <a:r>
              <a:rPr lang="en-US" altLang="en-US" dirty="0" smtClean="0"/>
              <a:t>and </a:t>
            </a:r>
            <a:r>
              <a:rPr lang="en-US" altLang="en-US" dirty="0"/>
              <a:t>reduce the </a:t>
            </a:r>
            <a:r>
              <a:rPr lang="en-US" altLang="en-US" dirty="0" smtClean="0"/>
              <a:t>physical effort</a:t>
            </a:r>
          </a:p>
          <a:p>
            <a:pPr marL="627063">
              <a:spcAft>
                <a:spcPct val="50000"/>
              </a:spcAft>
            </a:pPr>
            <a:r>
              <a:rPr lang="en-US" altLang="en-US" sz="2400" dirty="0" smtClean="0"/>
              <a:t>Automate </a:t>
            </a:r>
            <a:r>
              <a:rPr lang="en-US" altLang="en-US" sz="2400" dirty="0"/>
              <a:t>physically demanding or repetitive jobs</a:t>
            </a:r>
          </a:p>
          <a:p>
            <a:pPr marL="627063"/>
            <a:r>
              <a:rPr lang="en-US" altLang="en-US" sz="2400" dirty="0" smtClean="0"/>
              <a:t>Expand </a:t>
            </a:r>
            <a:r>
              <a:rPr lang="en-US" altLang="en-US" sz="2400" dirty="0"/>
              <a:t>the work content </a:t>
            </a:r>
            <a:r>
              <a:rPr lang="en-US" altLang="en-US" sz="2400" dirty="0" smtClean="0"/>
              <a:t>and skills of the welders</a:t>
            </a:r>
          </a:p>
          <a:p>
            <a:pPr marL="1027113" lvl="1"/>
            <a:r>
              <a:rPr lang="en-US" altLang="en-US" sz="2200" dirty="0" smtClean="0"/>
              <a:t>to provide a variety of movements and postures </a:t>
            </a:r>
            <a:r>
              <a:rPr lang="en-US" altLang="en-US" sz="2200" dirty="0"/>
              <a:t>between </a:t>
            </a:r>
            <a:r>
              <a:rPr lang="en-US" altLang="en-US" sz="2200" dirty="0" smtClean="0"/>
              <a:t>tasks</a:t>
            </a:r>
            <a:endParaRPr lang="en-US" altLang="en-US" sz="2200" dirty="0"/>
          </a:p>
          <a:p>
            <a:pPr marL="457200" lvl="1" indent="0" eaLnBrk="1" hangingPunct="1">
              <a:spcAft>
                <a:spcPct val="50000"/>
              </a:spcAft>
              <a:buNone/>
            </a:pPr>
            <a:endParaRPr lang="en-US" altLang="en-US" dirty="0" smtClean="0"/>
          </a:p>
        </p:txBody>
      </p:sp>
      <p:sp>
        <p:nvSpPr>
          <p:cNvPr id="2" name="TextBox 1"/>
          <p:cNvSpPr txBox="1"/>
          <p:nvPr/>
        </p:nvSpPr>
        <p:spPr>
          <a:xfrm>
            <a:off x="8555534" y="4766846"/>
            <a:ext cx="2438401" cy="461665"/>
          </a:xfrm>
          <a:prstGeom prst="rect">
            <a:avLst/>
          </a:prstGeom>
          <a:noFill/>
        </p:spPr>
        <p:txBody>
          <a:bodyPr wrap="square" rtlCol="0">
            <a:spAutoFit/>
          </a:bodyPr>
          <a:lstStyle/>
          <a:p>
            <a:pPr algn="ctr"/>
            <a:r>
              <a:rPr lang="en-US" sz="2400" dirty="0" smtClean="0"/>
              <a:t>Robotic Welder</a:t>
            </a:r>
            <a:endParaRPr lang="en-US" sz="2400" dirty="0"/>
          </a:p>
        </p:txBody>
      </p:sp>
      <p:pic>
        <p:nvPicPr>
          <p:cNvPr id="3" name="Picture 2" descr="Automatic welding machine." title="US Government Photo. Public Domain"/>
          <p:cNvPicPr>
            <a:picLocks noChangeAspect="1"/>
          </p:cNvPicPr>
          <p:nvPr/>
        </p:nvPicPr>
        <p:blipFill rotWithShape="1">
          <a:blip r:embed="rId3">
            <a:extLst>
              <a:ext uri="{28A0092B-C50C-407E-A947-70E740481C1C}">
                <a14:useLocalDpi xmlns:a14="http://schemas.microsoft.com/office/drawing/2010/main" val="0"/>
              </a:ext>
            </a:extLst>
          </a:blip>
          <a:srcRect l="440" r="-1" b="12472"/>
          <a:stretch/>
        </p:blipFill>
        <p:spPr>
          <a:xfrm>
            <a:off x="7823020" y="1537242"/>
            <a:ext cx="3903429" cy="3187158"/>
          </a:xfrm>
          <a:prstGeom prst="rect">
            <a:avLst/>
          </a:prstGeom>
        </p:spPr>
      </p:pic>
    </p:spTree>
    <p:extLst>
      <p:ext uri="{BB962C8B-B14F-4D97-AF65-F5344CB8AC3E}">
        <p14:creationId xmlns:p14="http://schemas.microsoft.com/office/powerpoint/2010/main" val="2644871469"/>
      </p:ext>
    </p:extLst>
  </p:cSld>
  <p:clrMapOvr>
    <a:masterClrMapping/>
  </p:clrMapOvr>
  <p:timing>
    <p:tnLst>
      <p:par>
        <p:cTn id="1" dur="indefinite" restart="never" nodeType="tmRoot"/>
      </p:par>
    </p:tnLst>
    <p:bldLst>
      <p:bldP spid="174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7"/>
          <p:cNvSpPr>
            <a:spLocks noGrp="1" noChangeArrowheads="1"/>
          </p:cNvSpPr>
          <p:nvPr>
            <p:ph type="title"/>
          </p:nvPr>
        </p:nvSpPr>
        <p:spPr>
          <a:xfrm>
            <a:off x="609600" y="533400"/>
            <a:ext cx="11125200" cy="639763"/>
          </a:xfrm>
        </p:spPr>
        <p:txBody>
          <a:bodyPr/>
          <a:lstStyle/>
          <a:p>
            <a:pPr eaLnBrk="1" hangingPunct="1"/>
            <a:r>
              <a:rPr lang="en-US" altLang="en-US" dirty="0" smtClean="0"/>
              <a:t>The real world</a:t>
            </a:r>
          </a:p>
        </p:txBody>
      </p:sp>
      <p:sp>
        <p:nvSpPr>
          <p:cNvPr id="18434" name="Rectangle 4"/>
          <p:cNvSpPr>
            <a:spLocks noGrp="1" noChangeArrowheads="1"/>
          </p:cNvSpPr>
          <p:nvPr>
            <p:ph type="body" idx="4294967295"/>
          </p:nvPr>
        </p:nvSpPr>
        <p:spPr>
          <a:xfrm>
            <a:off x="1143000" y="1371600"/>
            <a:ext cx="9982200" cy="4648200"/>
          </a:xfrm>
        </p:spPr>
        <p:txBody>
          <a:bodyPr/>
          <a:lstStyle/>
          <a:p>
            <a:pPr eaLnBrk="1" hangingPunct="1">
              <a:spcAft>
                <a:spcPct val="35000"/>
              </a:spcAft>
            </a:pPr>
            <a:r>
              <a:rPr lang="en-US" altLang="en-US" dirty="0" smtClean="0"/>
              <a:t>Often cost, ease of maintenance, and space considerations drive the design of the workplace</a:t>
            </a:r>
          </a:p>
          <a:p>
            <a:pPr eaLnBrk="1" hangingPunct="1">
              <a:spcAft>
                <a:spcPct val="30000"/>
              </a:spcAft>
            </a:pPr>
            <a:r>
              <a:rPr lang="en-US" altLang="en-US" dirty="0" smtClean="0"/>
              <a:t>When hazards can’t be designed out, use best practices as a good alternative</a:t>
            </a:r>
          </a:p>
          <a:p>
            <a:pPr lvl="1"/>
            <a:r>
              <a:rPr lang="en-US" altLang="en-US" dirty="0" smtClean="0"/>
              <a:t>Examples of best practices: </a:t>
            </a:r>
          </a:p>
          <a:p>
            <a:pPr lvl="2"/>
            <a:r>
              <a:rPr lang="en-US" altLang="en-US" dirty="0" smtClean="0"/>
              <a:t>adjustable work stations</a:t>
            </a:r>
          </a:p>
          <a:p>
            <a:pPr lvl="2"/>
            <a:r>
              <a:rPr lang="en-US" altLang="en-US" dirty="0" smtClean="0"/>
              <a:t>providing different types of tools</a:t>
            </a:r>
          </a:p>
          <a:p>
            <a:pPr lvl="2"/>
            <a:r>
              <a:rPr lang="en-US" altLang="en-US" dirty="0" smtClean="0"/>
              <a:t>use planning to eliminate unnecessary work </a:t>
            </a:r>
          </a:p>
        </p:txBody>
      </p:sp>
      <p:pic>
        <p:nvPicPr>
          <p:cNvPr id="8194" name="Picture 2" descr="Welding modernization underway at ANAD (AnnistonArmy Depot, Alabama" title="Source:  US Ar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960" y="3331607"/>
            <a:ext cx="4038600" cy="268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095564"/>
      </p:ext>
    </p:extLst>
  </p:cSld>
  <p:clrMapOvr>
    <a:masterClrMapping/>
  </p:clrMapOvr>
  <p:timing>
    <p:tnLst>
      <p:par>
        <p:cTn id="1" dur="indefinite" restart="never" nodeType="tmRoot"/>
      </p:par>
    </p:tnLst>
    <p:bldLst>
      <p:bldP spid="184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Neutral posture vs. awkward postures</a:t>
            </a:r>
            <a:endParaRPr lang="en-US" dirty="0"/>
          </a:p>
        </p:txBody>
      </p:sp>
      <p:sp>
        <p:nvSpPr>
          <p:cNvPr id="17" name="TextBox 16"/>
          <p:cNvSpPr txBox="1"/>
          <p:nvPr/>
        </p:nvSpPr>
        <p:spPr>
          <a:xfrm>
            <a:off x="2399253" y="1260217"/>
            <a:ext cx="1828800" cy="461665"/>
          </a:xfrm>
          <a:prstGeom prst="rect">
            <a:avLst/>
          </a:prstGeom>
          <a:noFill/>
        </p:spPr>
        <p:txBody>
          <a:bodyPr wrap="square" rtlCol="0">
            <a:spAutoFit/>
          </a:bodyPr>
          <a:lstStyle/>
          <a:p>
            <a:r>
              <a:rPr lang="en-US" sz="2400" dirty="0" smtClean="0"/>
              <a:t>Neutral</a:t>
            </a:r>
            <a:endParaRPr lang="en-US" sz="2400" dirty="0"/>
          </a:p>
        </p:txBody>
      </p:sp>
      <p:pic>
        <p:nvPicPr>
          <p:cNvPr id="4" name="Picture 3" descr="Man standing with his hands at his sides. " title="L&amp;I. Public Domain."/>
          <p:cNvPicPr>
            <a:picLocks noChangeAspect="1"/>
          </p:cNvPicPr>
          <p:nvPr/>
        </p:nvPicPr>
        <p:blipFill rotWithShape="1">
          <a:blip r:embed="rId3" cstate="print">
            <a:extLst>
              <a:ext uri="{28A0092B-C50C-407E-A947-70E740481C1C}">
                <a14:useLocalDpi xmlns:a14="http://schemas.microsoft.com/office/drawing/2010/main" val="0"/>
              </a:ext>
            </a:extLst>
          </a:blip>
          <a:srcRect l="18858" t="2922" r="24703"/>
          <a:stretch/>
        </p:blipFill>
        <p:spPr>
          <a:xfrm>
            <a:off x="711200" y="1676403"/>
            <a:ext cx="1730802" cy="4465637"/>
          </a:xfrm>
          <a:prstGeom prst="rect">
            <a:avLst/>
          </a:prstGeom>
        </p:spPr>
      </p:pic>
      <p:sp>
        <p:nvSpPr>
          <p:cNvPr id="3" name="Content Placeholder 2"/>
          <p:cNvSpPr>
            <a:spLocks noGrp="1"/>
          </p:cNvSpPr>
          <p:nvPr>
            <p:ph idx="10"/>
          </p:nvPr>
        </p:nvSpPr>
        <p:spPr>
          <a:xfrm>
            <a:off x="711200" y="1676404"/>
            <a:ext cx="4588647" cy="4465636"/>
          </a:xfrm>
          <a:ln>
            <a:solidFill>
              <a:srgbClr val="002060"/>
            </a:solidFill>
          </a:ln>
        </p:spPr>
        <p:txBody>
          <a:bodyPr/>
          <a:lstStyle/>
          <a:p>
            <a:pPr marL="2225675" indent="-223838"/>
            <a:endParaRPr lang="en-US" sz="2400" dirty="0" smtClean="0"/>
          </a:p>
          <a:p>
            <a:pPr marL="2225675" indent="-223838"/>
            <a:endParaRPr lang="en-US" sz="2400" dirty="0"/>
          </a:p>
          <a:p>
            <a:pPr marL="2225675" indent="-223838"/>
            <a:r>
              <a:rPr lang="en-US" sz="2000" dirty="0" smtClean="0"/>
              <a:t>Muscles balanced</a:t>
            </a:r>
          </a:p>
          <a:p>
            <a:pPr marL="2225675" indent="-223838"/>
            <a:r>
              <a:rPr lang="en-US" sz="2000" dirty="0" smtClean="0"/>
              <a:t>Spine aligned</a:t>
            </a:r>
          </a:p>
          <a:p>
            <a:pPr marL="2225675" indent="-223838"/>
            <a:r>
              <a:rPr lang="en-US" sz="2000" dirty="0" smtClean="0"/>
              <a:t>Arms near body</a:t>
            </a:r>
          </a:p>
          <a:p>
            <a:pPr marL="2225675" indent="-223838"/>
            <a:r>
              <a:rPr lang="en-US" sz="2000" dirty="0" smtClean="0"/>
              <a:t>Head level</a:t>
            </a:r>
          </a:p>
          <a:p>
            <a:pPr marL="2225675" indent="-223838"/>
            <a:r>
              <a:rPr lang="en-US" sz="2000" dirty="0" smtClean="0"/>
              <a:t>Wrists straight</a:t>
            </a:r>
            <a:endParaRPr lang="en-US" sz="2000" dirty="0"/>
          </a:p>
        </p:txBody>
      </p:sp>
      <p:sp>
        <p:nvSpPr>
          <p:cNvPr id="18" name="TextBox 17"/>
          <p:cNvSpPr txBox="1"/>
          <p:nvPr/>
        </p:nvSpPr>
        <p:spPr>
          <a:xfrm>
            <a:off x="7977290" y="1258183"/>
            <a:ext cx="2304754" cy="461665"/>
          </a:xfrm>
          <a:prstGeom prst="rect">
            <a:avLst/>
          </a:prstGeom>
          <a:noFill/>
        </p:spPr>
        <p:txBody>
          <a:bodyPr wrap="square" rtlCol="0">
            <a:spAutoFit/>
          </a:bodyPr>
          <a:lstStyle/>
          <a:p>
            <a:r>
              <a:rPr lang="en-US" sz="2400" dirty="0" smtClean="0">
                <a:hlinkClick r:id="rId4"/>
              </a:rPr>
              <a:t>Awkward</a:t>
            </a:r>
            <a:endParaRPr lang="en-US" sz="2400" dirty="0"/>
          </a:p>
        </p:txBody>
      </p:sp>
      <p:sp>
        <p:nvSpPr>
          <p:cNvPr id="16" name="Rectangle 15" descr="Outline of square capturing illustrations of awkward postures."/>
          <p:cNvSpPr/>
          <p:nvPr/>
        </p:nvSpPr>
        <p:spPr>
          <a:xfrm>
            <a:off x="5562600" y="1676402"/>
            <a:ext cx="5918200" cy="4465637"/>
          </a:xfrm>
          <a:prstGeom prst="rect">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43600" y="2429232"/>
            <a:ext cx="3121463" cy="3016210"/>
          </a:xfrm>
          <a:prstGeom prst="rect">
            <a:avLst/>
          </a:prstGeom>
        </p:spPr>
        <p:txBody>
          <a:bodyPr wrap="square">
            <a:spAutoFit/>
          </a:bodyPr>
          <a:lstStyle/>
          <a:p>
            <a:pPr marL="285750" indent="-285750">
              <a:buClr>
                <a:srgbClr val="005595"/>
              </a:buClr>
              <a:buFont typeface="Wingdings" panose="05000000000000000000" pitchFamily="2" charset="2"/>
              <a:buChar char="§"/>
            </a:pPr>
            <a:r>
              <a:rPr lang="en-US" altLang="en-US" sz="2000" dirty="0" smtClean="0"/>
              <a:t>Elbows away from body</a:t>
            </a:r>
            <a:endParaRPr lang="en-US" altLang="en-US" sz="2000" dirty="0"/>
          </a:p>
          <a:p>
            <a:pPr marL="285750" indent="-285750">
              <a:lnSpc>
                <a:spcPct val="150000"/>
              </a:lnSpc>
              <a:buClr>
                <a:srgbClr val="005595"/>
              </a:buClr>
              <a:buFont typeface="Wingdings" panose="05000000000000000000" pitchFamily="2" charset="2"/>
              <a:buChar char="§"/>
            </a:pPr>
            <a:endParaRPr lang="en-US" altLang="en-US" sz="2000" dirty="0"/>
          </a:p>
          <a:p>
            <a:pPr marL="285750" indent="-285750">
              <a:buClr>
                <a:srgbClr val="005595"/>
              </a:buClr>
              <a:buFont typeface="Wingdings" panose="05000000000000000000" pitchFamily="2" charset="2"/>
              <a:buChar char="§"/>
            </a:pPr>
            <a:r>
              <a:rPr lang="en-US" altLang="en-US" sz="2000" dirty="0"/>
              <a:t>Back  or </a:t>
            </a:r>
            <a:r>
              <a:rPr lang="en-US" altLang="en-US" sz="2000" dirty="0" smtClean="0"/>
              <a:t>neck bent</a:t>
            </a:r>
            <a:endParaRPr lang="en-US" altLang="en-US" sz="2000" dirty="0"/>
          </a:p>
          <a:p>
            <a:pPr>
              <a:lnSpc>
                <a:spcPct val="150000"/>
              </a:lnSpc>
              <a:buClr>
                <a:srgbClr val="005595"/>
              </a:buClr>
            </a:pPr>
            <a:endParaRPr lang="en-US" altLang="en-US" sz="2000" dirty="0"/>
          </a:p>
          <a:p>
            <a:pPr marL="285750" indent="-285750">
              <a:buClr>
                <a:srgbClr val="005595"/>
              </a:buClr>
              <a:buFont typeface="Wingdings" panose="05000000000000000000" pitchFamily="2" charset="2"/>
              <a:buChar char="§"/>
            </a:pPr>
            <a:r>
              <a:rPr lang="en-US" altLang="en-US" sz="2000" dirty="0"/>
              <a:t>Squatting or kneeling</a:t>
            </a:r>
          </a:p>
          <a:p>
            <a:pPr marL="285750" indent="-285750">
              <a:lnSpc>
                <a:spcPct val="150000"/>
              </a:lnSpc>
              <a:buClr>
                <a:srgbClr val="005595"/>
              </a:buClr>
              <a:buFont typeface="Wingdings" panose="05000000000000000000" pitchFamily="2" charset="2"/>
              <a:buChar char="§"/>
            </a:pPr>
            <a:endParaRPr lang="en-US" altLang="en-US" sz="2000" dirty="0"/>
          </a:p>
          <a:p>
            <a:pPr marL="285750" indent="-285750">
              <a:buClr>
                <a:srgbClr val="005595"/>
              </a:buClr>
              <a:buFont typeface="Wingdings" panose="05000000000000000000" pitchFamily="2" charset="2"/>
              <a:buChar char="§"/>
            </a:pPr>
            <a:r>
              <a:rPr lang="en-US" altLang="en-US" sz="2000" dirty="0"/>
              <a:t>Wrists bent</a:t>
            </a:r>
          </a:p>
        </p:txBody>
      </p:sp>
      <p:pic>
        <p:nvPicPr>
          <p:cNvPr id="19" name="Picture 7" descr="Elbows above shoulders" title="illustratio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74941" y="1726106"/>
            <a:ext cx="1083459" cy="113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Back bent 30 degrees" title="illustration"/>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20882" y="2965401"/>
            <a:ext cx="742962" cy="1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descr="Neck bent 30 degrees" title="illustratio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64837" y="2902825"/>
            <a:ext cx="932833" cy="11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Welder squatting to work." title="Drawing"/>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8766" y="3712864"/>
            <a:ext cx="1144060" cy="126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descr="wrist bent toward little finger 30 degrees." title="illustratio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15354" y="5063821"/>
            <a:ext cx="1141273" cy="819572"/>
          </a:xfrm>
          <a:prstGeom prst="rect">
            <a:avLst/>
          </a:prstGeom>
        </p:spPr>
      </p:pic>
      <p:pic>
        <p:nvPicPr>
          <p:cNvPr id="24" name="Picture 23" descr="Wrist bent downward 30 degrees. " title="illustratio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75846" y="5057744"/>
            <a:ext cx="980945" cy="818783"/>
          </a:xfrm>
          <a:prstGeom prst="rect">
            <a:avLst/>
          </a:prstGeom>
        </p:spPr>
      </p:pic>
      <p:pic>
        <p:nvPicPr>
          <p:cNvPr id="25" name="Picture 24" descr="Wrist bent upward 30 degrees." title="illustratio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71156" y="5057744"/>
            <a:ext cx="1253027" cy="866327"/>
          </a:xfrm>
          <a:prstGeom prst="rect">
            <a:avLst/>
          </a:prstGeom>
        </p:spPr>
      </p:pic>
    </p:spTree>
    <p:extLst>
      <p:ext uri="{BB962C8B-B14F-4D97-AF65-F5344CB8AC3E}">
        <p14:creationId xmlns:p14="http://schemas.microsoft.com/office/powerpoint/2010/main" val="3766552421"/>
      </p:ext>
    </p:extLst>
  </p:cSld>
  <p:clrMapOvr>
    <a:masterClrMapping/>
  </p:clrMapOvr>
  <p:timing>
    <p:tnLst>
      <p:par>
        <p:cTn id="1" dur="indefinite" restart="never" nodeType="tmRoot"/>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xfrm>
            <a:off x="609600" y="609600"/>
            <a:ext cx="5715000" cy="457200"/>
          </a:xfrm>
        </p:spPr>
        <p:txBody>
          <a:bodyPr/>
          <a:lstStyle/>
          <a:p>
            <a:pPr eaLnBrk="1" hangingPunct="1"/>
            <a:r>
              <a:rPr lang="en-US" altLang="en-US" dirty="0" smtClean="0"/>
              <a:t>Reduce awkward postures</a:t>
            </a:r>
          </a:p>
        </p:txBody>
      </p:sp>
      <p:sp>
        <p:nvSpPr>
          <p:cNvPr id="21509" name="Rectangle 5"/>
          <p:cNvSpPr>
            <a:spLocks noChangeArrowheads="1"/>
          </p:cNvSpPr>
          <p:nvPr/>
        </p:nvSpPr>
        <p:spPr bwMode="auto">
          <a:xfrm>
            <a:off x="1066800" y="1676399"/>
            <a:ext cx="6400800" cy="1703749"/>
          </a:xfrm>
          <a:prstGeom prst="rect">
            <a:avLst/>
          </a:prstGeom>
          <a:noFill/>
          <a:ln>
            <a:noFill/>
          </a:ln>
          <a:extLst/>
        </p:spPr>
        <p:txBody>
          <a:bodyPr/>
          <a:lstStyle>
            <a:lvl1pPr marL="609600" indent="-609600" eaLnBrk="0" hangingPunct="0">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eaLnBrk="0" hangingPunct="0">
              <a:spcBef>
                <a:spcPct val="20000"/>
              </a:spcBef>
              <a:buClr>
                <a:srgbClr val="005595"/>
              </a:buClr>
              <a:buChar char="–"/>
              <a:defRPr sz="2400">
                <a:solidFill>
                  <a:schemeClr val="tx1"/>
                </a:solidFill>
                <a:latin typeface="Arial" panose="020B0604020202020204" pitchFamily="34" charset="0"/>
              </a:defRPr>
            </a:lvl2pPr>
            <a:lvl3pPr marL="1143000" indent="-228600" eaLnBrk="0" hangingPunct="0">
              <a:spcBef>
                <a:spcPct val="20000"/>
              </a:spcBef>
              <a:buClr>
                <a:srgbClr val="005595"/>
              </a:buClr>
              <a:buChar char="•"/>
              <a:defRPr sz="2000">
                <a:solidFill>
                  <a:schemeClr val="tx1"/>
                </a:solidFill>
                <a:latin typeface="Arial" panose="020B0604020202020204" pitchFamily="34" charset="0"/>
              </a:defRPr>
            </a:lvl3pPr>
            <a:lvl4pPr marL="1600200" indent="-228600" eaLnBrk="0" hangingPunct="0">
              <a:spcBef>
                <a:spcPct val="20000"/>
              </a:spcBef>
              <a:buClr>
                <a:srgbClr val="005595"/>
              </a:buClr>
              <a:buChar char="–"/>
              <a:defRPr>
                <a:solidFill>
                  <a:schemeClr val="tx1"/>
                </a:solidFill>
                <a:latin typeface="Arial" panose="020B0604020202020204" pitchFamily="34" charset="0"/>
              </a:defRPr>
            </a:lvl4pPr>
            <a:lvl5pPr marL="2057400" indent="-228600" eaLnBrk="0" hangingPunct="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marL="0" indent="0" eaLnBrk="1" hangingPunct="1">
              <a:lnSpc>
                <a:spcPct val="90000"/>
              </a:lnSpc>
              <a:buNone/>
            </a:pPr>
            <a:r>
              <a:rPr lang="en-US" altLang="en-US" dirty="0">
                <a:latin typeface="+mn-lt"/>
              </a:rPr>
              <a:t>Position work between waist and shoulder when </a:t>
            </a:r>
            <a:r>
              <a:rPr lang="en-US" altLang="en-US" dirty="0" smtClean="0">
                <a:latin typeface="+mn-lt"/>
              </a:rPr>
              <a:t>possible</a:t>
            </a:r>
          </a:p>
          <a:p>
            <a:pPr marL="741363" lvl="1" indent="-401638" eaLnBrk="1" hangingPunct="1">
              <a:lnSpc>
                <a:spcPct val="200000"/>
              </a:lnSpc>
            </a:pPr>
            <a:r>
              <a:rPr lang="en-US" altLang="en-US" dirty="0" smtClean="0">
                <a:latin typeface="+mn-lt"/>
              </a:rPr>
              <a:t>Raise the work</a:t>
            </a:r>
          </a:p>
          <a:p>
            <a:pPr marL="401638" indent="-401638" eaLnBrk="1" hangingPunct="1">
              <a:lnSpc>
                <a:spcPct val="90000"/>
              </a:lnSpc>
            </a:pPr>
            <a:endParaRPr lang="en-US" altLang="en-US" sz="2400" dirty="0">
              <a:latin typeface="+mn-lt"/>
            </a:endParaRPr>
          </a:p>
          <a:p>
            <a:pPr marL="401638" indent="-401638" eaLnBrk="1" hangingPunct="1">
              <a:lnSpc>
                <a:spcPct val="90000"/>
              </a:lnSpc>
            </a:pPr>
            <a:endParaRPr lang="en-US" altLang="en-US" sz="2400" dirty="0">
              <a:latin typeface="+mn-lt"/>
            </a:endParaRPr>
          </a:p>
          <a:p>
            <a:pPr marL="401638" indent="-401638" eaLnBrk="1" hangingPunct="1">
              <a:lnSpc>
                <a:spcPct val="90000"/>
              </a:lnSpc>
            </a:pPr>
            <a:endParaRPr lang="en-US" altLang="en-US" sz="2400" dirty="0" smtClean="0">
              <a:latin typeface="+mn-lt"/>
            </a:endParaRPr>
          </a:p>
          <a:p>
            <a:pPr marL="0" indent="0" eaLnBrk="1" hangingPunct="1">
              <a:lnSpc>
                <a:spcPct val="90000"/>
              </a:lnSpc>
              <a:buNone/>
            </a:pPr>
            <a:endParaRPr lang="en-US" altLang="en-US" sz="2400" dirty="0" smtClean="0">
              <a:latin typeface="+mn-lt"/>
            </a:endParaRPr>
          </a:p>
          <a:p>
            <a:pPr marL="0" indent="0" eaLnBrk="1" hangingPunct="1">
              <a:lnSpc>
                <a:spcPct val="90000"/>
              </a:lnSpc>
              <a:buNone/>
            </a:pPr>
            <a:endParaRPr lang="en-US" altLang="en-US" sz="2000" dirty="0">
              <a:latin typeface="+mn-lt"/>
            </a:endParaRPr>
          </a:p>
          <a:p>
            <a:pPr marL="401638" indent="-401638" eaLnBrk="1" hangingPunct="1">
              <a:lnSpc>
                <a:spcPct val="90000"/>
              </a:lnSpc>
            </a:pPr>
            <a:endParaRPr lang="en-US" altLang="en-US" sz="2000" dirty="0" smtClean="0">
              <a:latin typeface="+mn-lt"/>
            </a:endParaRPr>
          </a:p>
          <a:p>
            <a:pPr marL="0" indent="0" eaLnBrk="1" hangingPunct="1">
              <a:lnSpc>
                <a:spcPct val="90000"/>
              </a:lnSpc>
              <a:buNone/>
            </a:pPr>
            <a:endParaRPr lang="en-US" altLang="en-US" sz="2000" dirty="0" smtClean="0">
              <a:latin typeface="+mn-lt"/>
            </a:endParaRPr>
          </a:p>
        </p:txBody>
      </p:sp>
      <p:pic>
        <p:nvPicPr>
          <p:cNvPr id="4" name="Picture 3" descr="Welder using a jack stand to raise the work near to  waist height." title="US government works. Public Domain. CC"/>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3604" y="833120"/>
            <a:ext cx="2588696" cy="2618149"/>
          </a:xfrm>
          <a:prstGeom prst="rect">
            <a:avLst/>
          </a:prstGeom>
        </p:spPr>
      </p:pic>
      <p:pic>
        <p:nvPicPr>
          <p:cNvPr id="9" name="Picture 11" descr="A welder kneeling and bending worki on a part sitting on the floor." title="Source:   OSHA Shipyard Ergonomics 2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6376" y="3595878"/>
            <a:ext cx="3601424" cy="272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Right Arrow 1" descr="Arrow pointing from  left to right dipicts an improvement in posture from bending over to less intense bending."/>
          <p:cNvSpPr/>
          <p:nvPr/>
        </p:nvSpPr>
        <p:spPr>
          <a:xfrm>
            <a:off x="5619897" y="4572000"/>
            <a:ext cx="838200" cy="457200"/>
          </a:xfrm>
          <a:prstGeom prst="rightArrow">
            <a:avLst/>
          </a:prstGeom>
          <a:solidFill>
            <a:srgbClr val="00674E"/>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0" descr="The same welder standing and bending just a little bit  to work on a part that's been elevated  to waist height on a table." title="Source:   OSHA Shipyard Ergonomics , 2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627944"/>
            <a:ext cx="3598100" cy="2692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157783152"/>
      </p:ext>
    </p:extLst>
  </p:cSld>
  <p:clrMapOvr>
    <a:masterClrMapping/>
  </p:clrMapOvr>
  <p:timing>
    <p:tnLst>
      <p:par>
        <p:cTn id="1" dur="indefinite" restart="never" nodeType="tmRoot"/>
      </p:par>
    </p:tnLst>
    <p:bldLst>
      <p:bldP spid="2150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xfrm>
            <a:off x="609600" y="609600"/>
            <a:ext cx="5791200" cy="685800"/>
          </a:xfrm>
        </p:spPr>
        <p:txBody>
          <a:bodyPr/>
          <a:lstStyle/>
          <a:p>
            <a:pPr eaLnBrk="1" hangingPunct="1"/>
            <a:r>
              <a:rPr lang="en-US" altLang="en-US" dirty="0" smtClean="0"/>
              <a:t>Reduce awkward postures</a:t>
            </a:r>
          </a:p>
        </p:txBody>
      </p:sp>
      <p:sp>
        <p:nvSpPr>
          <p:cNvPr id="21509" name="Rectangle 5"/>
          <p:cNvSpPr>
            <a:spLocks noChangeArrowheads="1"/>
          </p:cNvSpPr>
          <p:nvPr/>
        </p:nvSpPr>
        <p:spPr bwMode="auto">
          <a:xfrm>
            <a:off x="1066800" y="1295400"/>
            <a:ext cx="5105400" cy="4191000"/>
          </a:xfrm>
          <a:prstGeom prst="rect">
            <a:avLst/>
          </a:prstGeom>
          <a:noFill/>
          <a:ln>
            <a:noFill/>
          </a:ln>
          <a:extLst/>
        </p:spPr>
        <p:txBody>
          <a:bodyPr/>
          <a:lstStyle>
            <a:lvl1pPr marL="609600" indent="-609600" eaLnBrk="0" hangingPunct="0">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eaLnBrk="0" hangingPunct="0">
              <a:spcBef>
                <a:spcPct val="20000"/>
              </a:spcBef>
              <a:buClr>
                <a:srgbClr val="005595"/>
              </a:buClr>
              <a:buChar char="–"/>
              <a:defRPr sz="2400">
                <a:solidFill>
                  <a:schemeClr val="tx1"/>
                </a:solidFill>
                <a:latin typeface="Arial" panose="020B0604020202020204" pitchFamily="34" charset="0"/>
              </a:defRPr>
            </a:lvl2pPr>
            <a:lvl3pPr marL="1143000" indent="-228600" eaLnBrk="0" hangingPunct="0">
              <a:spcBef>
                <a:spcPct val="20000"/>
              </a:spcBef>
              <a:buClr>
                <a:srgbClr val="005595"/>
              </a:buClr>
              <a:buChar char="•"/>
              <a:defRPr sz="2000">
                <a:solidFill>
                  <a:schemeClr val="tx1"/>
                </a:solidFill>
                <a:latin typeface="Arial" panose="020B0604020202020204" pitchFamily="34" charset="0"/>
              </a:defRPr>
            </a:lvl3pPr>
            <a:lvl4pPr marL="1600200" indent="-228600" eaLnBrk="0" hangingPunct="0">
              <a:spcBef>
                <a:spcPct val="20000"/>
              </a:spcBef>
              <a:buClr>
                <a:srgbClr val="005595"/>
              </a:buClr>
              <a:buChar char="–"/>
              <a:defRPr>
                <a:solidFill>
                  <a:schemeClr val="tx1"/>
                </a:solidFill>
                <a:latin typeface="Arial" panose="020B0604020202020204" pitchFamily="34" charset="0"/>
              </a:defRPr>
            </a:lvl4pPr>
            <a:lvl5pPr marL="2057400" indent="-228600" eaLnBrk="0" hangingPunct="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marL="0" indent="0" eaLnBrk="1" hangingPunct="1">
              <a:lnSpc>
                <a:spcPct val="90000"/>
              </a:lnSpc>
              <a:buNone/>
            </a:pPr>
            <a:endParaRPr lang="en-US" altLang="en-US" sz="2000" dirty="0" smtClean="0">
              <a:latin typeface="+mn-lt"/>
            </a:endParaRPr>
          </a:p>
          <a:p>
            <a:pPr marL="0" indent="0" eaLnBrk="1" hangingPunct="1">
              <a:lnSpc>
                <a:spcPct val="90000"/>
              </a:lnSpc>
              <a:buNone/>
            </a:pPr>
            <a:r>
              <a:rPr lang="en-US" altLang="en-US" dirty="0" smtClean="0">
                <a:latin typeface="+mn-lt"/>
              </a:rPr>
              <a:t>Use: </a:t>
            </a:r>
            <a:endParaRPr lang="en-US" altLang="en-US" dirty="0">
              <a:latin typeface="+mn-lt"/>
            </a:endParaRPr>
          </a:p>
          <a:p>
            <a:pPr marL="401638" indent="-401638" eaLnBrk="1" hangingPunct="1">
              <a:lnSpc>
                <a:spcPct val="90000"/>
              </a:lnSpc>
            </a:pPr>
            <a:r>
              <a:rPr lang="en-US" altLang="en-US" sz="2400" dirty="0" smtClean="0">
                <a:latin typeface="+mn-lt"/>
              </a:rPr>
              <a:t>Lifting tables and turntables</a:t>
            </a:r>
          </a:p>
          <a:p>
            <a:pPr marL="401638" indent="-401638" eaLnBrk="1" hangingPunct="1">
              <a:lnSpc>
                <a:spcPct val="90000"/>
              </a:lnSpc>
            </a:pPr>
            <a:endParaRPr lang="en-US" altLang="en-US" sz="2400" dirty="0" smtClean="0">
              <a:latin typeface="+mn-lt"/>
            </a:endParaRPr>
          </a:p>
          <a:p>
            <a:pPr marL="401638" indent="-401638" eaLnBrk="1" hangingPunct="1">
              <a:lnSpc>
                <a:spcPct val="90000"/>
              </a:lnSpc>
            </a:pPr>
            <a:r>
              <a:rPr lang="en-US" altLang="en-US" sz="2400" dirty="0" smtClean="0">
                <a:latin typeface="+mn-lt"/>
              </a:rPr>
              <a:t>Motorized </a:t>
            </a:r>
            <a:r>
              <a:rPr lang="en-US" altLang="en-US" sz="2400" dirty="0">
                <a:latin typeface="+mn-lt"/>
              </a:rPr>
              <a:t>positioning </a:t>
            </a:r>
            <a:r>
              <a:rPr lang="en-US" altLang="en-US" sz="2400" dirty="0" smtClean="0">
                <a:latin typeface="+mn-lt"/>
              </a:rPr>
              <a:t>devices</a:t>
            </a:r>
          </a:p>
          <a:p>
            <a:pPr marL="401638" indent="-401638" eaLnBrk="1" hangingPunct="1">
              <a:lnSpc>
                <a:spcPct val="90000"/>
              </a:lnSpc>
            </a:pPr>
            <a:endParaRPr lang="en-US" altLang="en-US" sz="2400" dirty="0" smtClean="0">
              <a:latin typeface="+mn-lt"/>
            </a:endParaRPr>
          </a:p>
          <a:p>
            <a:pPr marL="401638" indent="-401638" eaLnBrk="1" hangingPunct="1">
              <a:lnSpc>
                <a:spcPct val="90000"/>
              </a:lnSpc>
            </a:pPr>
            <a:r>
              <a:rPr lang="en-US" altLang="en-US" sz="2400" dirty="0">
                <a:latin typeface="+mn-lt"/>
              </a:rPr>
              <a:t>Adjustable stools and creepers</a:t>
            </a:r>
            <a:endParaRPr lang="en-US" altLang="en-US" sz="3200" dirty="0">
              <a:latin typeface="+mn-lt"/>
            </a:endParaRPr>
          </a:p>
          <a:p>
            <a:pPr marL="401638" indent="-401638" eaLnBrk="1" hangingPunct="1">
              <a:lnSpc>
                <a:spcPct val="90000"/>
              </a:lnSpc>
            </a:pPr>
            <a:endParaRPr lang="en-US" altLang="en-US" sz="2400" dirty="0" smtClean="0">
              <a:latin typeface="+mn-lt"/>
            </a:endParaRPr>
          </a:p>
          <a:p>
            <a:pPr marL="401638" indent="-401638" eaLnBrk="1" hangingPunct="1">
              <a:lnSpc>
                <a:spcPct val="90000"/>
              </a:lnSpc>
            </a:pPr>
            <a:r>
              <a:rPr lang="en-US" altLang="en-US" sz="2400" dirty="0">
                <a:latin typeface="+mn-lt"/>
              </a:rPr>
              <a:t>Welding guns with swivels, and designed for use in both </a:t>
            </a:r>
            <a:r>
              <a:rPr lang="en-US" altLang="en-US" sz="2400" dirty="0" smtClean="0">
                <a:latin typeface="+mn-lt"/>
              </a:rPr>
              <a:t>hands</a:t>
            </a:r>
            <a:endParaRPr lang="en-US" altLang="en-US" sz="2400" dirty="0">
              <a:latin typeface="+mn-lt"/>
            </a:endParaRPr>
          </a:p>
        </p:txBody>
      </p:sp>
      <p:pic>
        <p:nvPicPr>
          <p:cNvPr id="6" name="Picture 5" descr="Welder reclined on a creeper, working overhead." title="Souce:  Navy Ergonomics Program Course"/>
          <p:cNvPicPr>
            <a:picLocks noChangeAspect="1"/>
          </p:cNvPicPr>
          <p:nvPr/>
        </p:nvPicPr>
        <p:blipFill rotWithShape="1">
          <a:blip r:embed="rId3"/>
          <a:srcRect l="45247" t="20895" r="5734" b="11020"/>
          <a:stretch/>
        </p:blipFill>
        <p:spPr>
          <a:xfrm>
            <a:off x="6625864" y="1879783"/>
            <a:ext cx="2479896" cy="1907613"/>
          </a:xfrm>
          <a:prstGeom prst="rect">
            <a:avLst/>
          </a:prstGeom>
        </p:spPr>
      </p:pic>
      <p:pic>
        <p:nvPicPr>
          <p:cNvPr id="9" name="Picture 8" descr="Welder stiing on welding stool. " title="Source:  US Navy Ergonomics for Welders"/>
          <p:cNvPicPr>
            <a:picLocks noChangeAspect="1"/>
          </p:cNvPicPr>
          <p:nvPr/>
        </p:nvPicPr>
        <p:blipFill rotWithShape="1">
          <a:blip r:embed="rId4"/>
          <a:srcRect r="-2788" b="17731"/>
          <a:stretch/>
        </p:blipFill>
        <p:spPr>
          <a:xfrm>
            <a:off x="9352809" y="1577596"/>
            <a:ext cx="2633107" cy="2209800"/>
          </a:xfrm>
          <a:prstGeom prst="rect">
            <a:avLst/>
          </a:prstGeom>
        </p:spPr>
      </p:pic>
      <p:pic>
        <p:nvPicPr>
          <p:cNvPr id="4" name="Picture 3" descr="Welding station on scissor lift raises the work to an optimal height." title="L&amp;I Demonstration Project. Public Domain"/>
          <p:cNvPicPr>
            <a:picLocks noChangeAspect="1"/>
          </p:cNvPicPr>
          <p:nvPr/>
        </p:nvPicPr>
        <p:blipFill rotWithShape="1">
          <a:blip r:embed="rId5"/>
          <a:srcRect l="-1541" t="22816" r="-180" b="-286"/>
          <a:stretch/>
        </p:blipFill>
        <p:spPr>
          <a:xfrm>
            <a:off x="7772400" y="3951514"/>
            <a:ext cx="4125550" cy="2355520"/>
          </a:xfrm>
          <a:prstGeom prst="rect">
            <a:avLst/>
          </a:prstGeom>
        </p:spPr>
      </p:pic>
    </p:spTree>
    <p:extLst>
      <p:ext uri="{BB962C8B-B14F-4D97-AF65-F5344CB8AC3E}">
        <p14:creationId xmlns:p14="http://schemas.microsoft.com/office/powerpoint/2010/main" val="2878395442"/>
      </p:ext>
    </p:extLst>
  </p:cSld>
  <p:clrMapOvr>
    <a:masterClrMapping/>
  </p:clrMapOvr>
  <p:timing>
    <p:tnLst>
      <p:par>
        <p:cTn id="1" dur="indefinite" restart="never" nodeType="tmRoot"/>
      </p:par>
    </p:tnLst>
    <p:bldLst>
      <p:bldP spid="2150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6"/>
          <p:cNvSpPr>
            <a:spLocks noGrp="1" noChangeArrowheads="1"/>
          </p:cNvSpPr>
          <p:nvPr>
            <p:ph type="title"/>
          </p:nvPr>
        </p:nvSpPr>
        <p:spPr>
          <a:xfrm>
            <a:off x="609600" y="533401"/>
            <a:ext cx="11277600" cy="639763"/>
          </a:xfrm>
        </p:spPr>
        <p:txBody>
          <a:bodyPr/>
          <a:lstStyle/>
          <a:p>
            <a:pPr eaLnBrk="1" hangingPunct="1"/>
            <a:r>
              <a:rPr lang="en-US" altLang="en-US" dirty="0" smtClean="0"/>
              <a:t>Reduce heavy lifting</a:t>
            </a:r>
          </a:p>
        </p:txBody>
      </p:sp>
      <p:sp>
        <p:nvSpPr>
          <p:cNvPr id="20485" name="Rectangle 11"/>
          <p:cNvSpPr>
            <a:spLocks noChangeArrowheads="1"/>
          </p:cNvSpPr>
          <p:nvPr/>
        </p:nvSpPr>
        <p:spPr bwMode="auto">
          <a:xfrm>
            <a:off x="838200" y="1371600"/>
            <a:ext cx="5747944" cy="4419600"/>
          </a:xfrm>
          <a:prstGeom prst="rect">
            <a:avLst/>
          </a:prstGeom>
          <a:noFill/>
          <a:ln w="9525">
            <a:solidFill>
              <a:schemeClr val="accent1"/>
            </a:solidFill>
            <a:miter lim="800000"/>
            <a:headEnd/>
            <a:tailEnd/>
          </a:ln>
        </p:spPr>
        <p:txBody>
          <a:bodyPr/>
          <a:lstStyle>
            <a:lvl1pPr marL="609600" indent="-609600" eaLnBrk="0" hangingPunct="0">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eaLnBrk="0" hangingPunct="0">
              <a:spcBef>
                <a:spcPct val="20000"/>
              </a:spcBef>
              <a:buClr>
                <a:srgbClr val="005595"/>
              </a:buClr>
              <a:buChar char="–"/>
              <a:defRPr sz="2400">
                <a:solidFill>
                  <a:schemeClr val="tx1"/>
                </a:solidFill>
                <a:latin typeface="Arial" panose="020B0604020202020204" pitchFamily="34" charset="0"/>
              </a:defRPr>
            </a:lvl2pPr>
            <a:lvl3pPr marL="1143000" indent="-228600" eaLnBrk="0" hangingPunct="0">
              <a:spcBef>
                <a:spcPct val="20000"/>
              </a:spcBef>
              <a:buClr>
                <a:srgbClr val="005595"/>
              </a:buClr>
              <a:buChar char="•"/>
              <a:defRPr sz="2000">
                <a:solidFill>
                  <a:schemeClr val="tx1"/>
                </a:solidFill>
                <a:latin typeface="Arial" panose="020B0604020202020204" pitchFamily="34" charset="0"/>
              </a:defRPr>
            </a:lvl3pPr>
            <a:lvl4pPr marL="1600200" indent="-228600" eaLnBrk="0" hangingPunct="0">
              <a:spcBef>
                <a:spcPct val="20000"/>
              </a:spcBef>
              <a:buClr>
                <a:srgbClr val="005595"/>
              </a:buClr>
              <a:buChar char="–"/>
              <a:defRPr>
                <a:solidFill>
                  <a:schemeClr val="tx1"/>
                </a:solidFill>
                <a:latin typeface="Arial" panose="020B0604020202020204" pitchFamily="34" charset="0"/>
              </a:defRPr>
            </a:lvl4pPr>
            <a:lvl5pPr marL="2057400" indent="-228600" eaLnBrk="0" hangingPunct="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eaLnBrk="1" hangingPunct="1">
              <a:lnSpc>
                <a:spcPct val="80000"/>
              </a:lnSpc>
              <a:buClrTx/>
              <a:buFontTx/>
              <a:buNone/>
            </a:pPr>
            <a:r>
              <a:rPr lang="en-US" altLang="en-US" dirty="0">
                <a:latin typeface="+mn-lt"/>
              </a:rPr>
              <a:t>Use</a:t>
            </a:r>
            <a:r>
              <a:rPr lang="en-US" altLang="en-US" sz="3200" dirty="0">
                <a:latin typeface="+mn-lt"/>
              </a:rPr>
              <a:t>:</a:t>
            </a:r>
          </a:p>
          <a:p>
            <a:pPr indent="-385763" eaLnBrk="1" hangingPunct="1">
              <a:lnSpc>
                <a:spcPct val="80000"/>
              </a:lnSpc>
            </a:pPr>
            <a:r>
              <a:rPr lang="en-US" altLang="en-US" sz="2400" dirty="0" smtClean="0">
                <a:latin typeface="+mn-lt"/>
              </a:rPr>
              <a:t>Manipulators and Positioners</a:t>
            </a:r>
          </a:p>
          <a:p>
            <a:pPr indent="-385763" eaLnBrk="1" hangingPunct="1">
              <a:lnSpc>
                <a:spcPct val="80000"/>
              </a:lnSpc>
            </a:pPr>
            <a:endParaRPr lang="en-US" altLang="en-US" sz="2400" dirty="0">
              <a:latin typeface="+mn-lt"/>
            </a:endParaRPr>
          </a:p>
          <a:p>
            <a:pPr indent="-385763" eaLnBrk="1" hangingPunct="1">
              <a:lnSpc>
                <a:spcPct val="80000"/>
              </a:lnSpc>
            </a:pPr>
            <a:r>
              <a:rPr lang="en-US" altLang="en-US" sz="2400" dirty="0">
                <a:latin typeface="+mn-lt"/>
              </a:rPr>
              <a:t>Lighter weight welding </a:t>
            </a:r>
            <a:r>
              <a:rPr lang="en-US" altLang="en-US" sz="2400" dirty="0" smtClean="0">
                <a:latin typeface="+mn-lt"/>
              </a:rPr>
              <a:t>equipment</a:t>
            </a:r>
          </a:p>
          <a:p>
            <a:pPr indent="-385763" eaLnBrk="1" hangingPunct="1">
              <a:lnSpc>
                <a:spcPct val="80000"/>
              </a:lnSpc>
            </a:pPr>
            <a:endParaRPr lang="en-US" altLang="en-US" sz="2400" dirty="0">
              <a:latin typeface="+mn-lt"/>
            </a:endParaRPr>
          </a:p>
          <a:p>
            <a:pPr indent="-385763" eaLnBrk="1" hangingPunct="1">
              <a:lnSpc>
                <a:spcPct val="80000"/>
              </a:lnSpc>
            </a:pPr>
            <a:r>
              <a:rPr lang="en-US" altLang="en-US" sz="2400" dirty="0">
                <a:latin typeface="+mn-lt"/>
              </a:rPr>
              <a:t>Lighter weight cables with low </a:t>
            </a:r>
            <a:r>
              <a:rPr lang="en-US" altLang="en-US" sz="2400" dirty="0" smtClean="0">
                <a:latin typeface="+mn-lt"/>
              </a:rPr>
              <a:t>stiffness</a:t>
            </a:r>
          </a:p>
          <a:p>
            <a:pPr indent="-385763" eaLnBrk="1" hangingPunct="1">
              <a:lnSpc>
                <a:spcPct val="80000"/>
              </a:lnSpc>
            </a:pPr>
            <a:endParaRPr lang="en-US" altLang="en-US" sz="2400" dirty="0">
              <a:latin typeface="+mn-lt"/>
            </a:endParaRPr>
          </a:p>
          <a:p>
            <a:pPr indent="-385763" eaLnBrk="1" hangingPunct="1">
              <a:lnSpc>
                <a:spcPct val="80000"/>
              </a:lnSpc>
            </a:pPr>
            <a:r>
              <a:rPr lang="en-US" altLang="en-US" sz="2400" dirty="0">
                <a:latin typeface="+mn-lt"/>
              </a:rPr>
              <a:t>Cable supporting </a:t>
            </a:r>
            <a:r>
              <a:rPr lang="en-US" altLang="en-US" sz="2400" dirty="0" smtClean="0">
                <a:latin typeface="+mn-lt"/>
              </a:rPr>
              <a:t>balancers</a:t>
            </a:r>
          </a:p>
          <a:p>
            <a:pPr indent="-385763" eaLnBrk="1" hangingPunct="1">
              <a:lnSpc>
                <a:spcPct val="80000"/>
              </a:lnSpc>
            </a:pPr>
            <a:endParaRPr lang="en-US" altLang="en-US" sz="2400" dirty="0">
              <a:latin typeface="+mn-lt"/>
            </a:endParaRPr>
          </a:p>
          <a:p>
            <a:pPr indent="-385763" eaLnBrk="1" hangingPunct="1">
              <a:lnSpc>
                <a:spcPct val="80000"/>
              </a:lnSpc>
            </a:pPr>
            <a:r>
              <a:rPr lang="en-US" altLang="en-US" sz="2400" dirty="0" smtClean="0">
                <a:latin typeface="+mn-lt"/>
                <a:hlinkClick r:id="rId3"/>
              </a:rPr>
              <a:t>Store hoses and cables off the floor</a:t>
            </a:r>
            <a:endParaRPr lang="en-US" altLang="en-US" sz="2400" dirty="0" smtClean="0">
              <a:latin typeface="+mn-lt"/>
            </a:endParaRPr>
          </a:p>
          <a:p>
            <a:pPr indent="-385763" eaLnBrk="1" hangingPunct="1">
              <a:lnSpc>
                <a:spcPct val="80000"/>
              </a:lnSpc>
            </a:pPr>
            <a:endParaRPr lang="en-US" altLang="en-US" sz="2400" dirty="0">
              <a:latin typeface="+mn-lt"/>
            </a:endParaRPr>
          </a:p>
          <a:p>
            <a:pPr marL="223837" indent="0" eaLnBrk="1" hangingPunct="1">
              <a:lnSpc>
                <a:spcPct val="80000"/>
              </a:lnSpc>
              <a:buNone/>
            </a:pPr>
            <a:endParaRPr lang="en-US" altLang="en-US" sz="2400" dirty="0">
              <a:latin typeface="+mn-lt"/>
            </a:endParaRPr>
          </a:p>
        </p:txBody>
      </p:sp>
      <p:pic>
        <p:nvPicPr>
          <p:cNvPr id="4" name="Picture 3" descr="Fixture holds propeller, and is hieght and angle adjusable. " title="Source: US Navy Ergonomics Guide for Welders, 201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7411080" y="1295400"/>
            <a:ext cx="3637920" cy="4114800"/>
          </a:xfrm>
          <a:prstGeom prst="rect">
            <a:avLst/>
          </a:prstGeom>
        </p:spPr>
      </p:pic>
    </p:spTree>
    <p:extLst>
      <p:ext uri="{BB962C8B-B14F-4D97-AF65-F5344CB8AC3E}">
        <p14:creationId xmlns:p14="http://schemas.microsoft.com/office/powerpoint/2010/main" val="2886560319"/>
      </p:ext>
    </p:extLst>
  </p:cSld>
  <p:clrMapOvr>
    <a:masterClrMapping/>
  </p:clrMapOvr>
  <p:timing>
    <p:tnLst>
      <p:par>
        <p:cTn id="1" dur="indefinite" restart="never" nodeType="tmRoot"/>
      </p:par>
    </p:tnLst>
    <p:bldLst>
      <p:bldP spid="204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a:xfrm>
            <a:off x="609600" y="533401"/>
            <a:ext cx="6982691" cy="769504"/>
          </a:xfrm>
        </p:spPr>
        <p:txBody>
          <a:bodyPr/>
          <a:lstStyle/>
          <a:p>
            <a:pPr eaLnBrk="1" hangingPunct="1"/>
            <a:r>
              <a:rPr lang="en-US" altLang="en-US" dirty="0" smtClean="0"/>
              <a:t>Reduce unnecessary material handling</a:t>
            </a:r>
          </a:p>
        </p:txBody>
      </p:sp>
      <p:sp>
        <p:nvSpPr>
          <p:cNvPr id="24581" name="Rectangle 5"/>
          <p:cNvSpPr>
            <a:spLocks noChangeArrowheads="1"/>
          </p:cNvSpPr>
          <p:nvPr/>
        </p:nvSpPr>
        <p:spPr bwMode="auto">
          <a:xfrm>
            <a:off x="990600" y="1828800"/>
            <a:ext cx="6096000" cy="4267200"/>
          </a:xfrm>
          <a:prstGeom prst="rect">
            <a:avLst/>
          </a:prstGeom>
          <a:noFill/>
          <a:ln>
            <a:noFill/>
          </a:ln>
          <a:extLst/>
        </p:spPr>
        <p:txBody>
          <a:bodyPr/>
          <a:lstStyle>
            <a:lvl1pPr eaLnBrk="0" hangingPunct="0">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eaLnBrk="0" hangingPunct="0">
              <a:spcBef>
                <a:spcPct val="20000"/>
              </a:spcBef>
              <a:buClr>
                <a:srgbClr val="005595"/>
              </a:buClr>
              <a:buChar char="–"/>
              <a:defRPr sz="2400">
                <a:solidFill>
                  <a:schemeClr val="tx1"/>
                </a:solidFill>
                <a:latin typeface="Arial" panose="020B0604020202020204" pitchFamily="34" charset="0"/>
              </a:defRPr>
            </a:lvl2pPr>
            <a:lvl3pPr marL="1143000" indent="-228600" eaLnBrk="0" hangingPunct="0">
              <a:spcBef>
                <a:spcPct val="20000"/>
              </a:spcBef>
              <a:buClr>
                <a:srgbClr val="005595"/>
              </a:buClr>
              <a:buChar char="•"/>
              <a:defRPr sz="2000">
                <a:solidFill>
                  <a:schemeClr val="tx1"/>
                </a:solidFill>
                <a:latin typeface="Arial" panose="020B0604020202020204" pitchFamily="34" charset="0"/>
              </a:defRPr>
            </a:lvl3pPr>
            <a:lvl4pPr marL="1600200" indent="-228600" eaLnBrk="0" hangingPunct="0">
              <a:spcBef>
                <a:spcPct val="20000"/>
              </a:spcBef>
              <a:buClr>
                <a:srgbClr val="005595"/>
              </a:buClr>
              <a:buChar char="–"/>
              <a:defRPr>
                <a:solidFill>
                  <a:schemeClr val="tx1"/>
                </a:solidFill>
                <a:latin typeface="Arial" panose="020B0604020202020204" pitchFamily="34" charset="0"/>
              </a:defRPr>
            </a:lvl4pPr>
            <a:lvl5pPr marL="2057400" indent="-228600" eaLnBrk="0" hangingPunct="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eaLnBrk="1" hangingPunct="1">
              <a:spcBef>
                <a:spcPct val="50000"/>
              </a:spcBef>
              <a:buNone/>
            </a:pPr>
            <a:r>
              <a:rPr lang="en-US" altLang="en-US" dirty="0" smtClean="0">
                <a:latin typeface="+mn-lt"/>
              </a:rPr>
              <a:t>Use:</a:t>
            </a:r>
          </a:p>
          <a:p>
            <a:pPr marL="457200" indent="-457200" eaLnBrk="1" hangingPunct="1">
              <a:spcBef>
                <a:spcPct val="50000"/>
              </a:spcBef>
            </a:pPr>
            <a:r>
              <a:rPr lang="en-US" altLang="en-US" sz="2400" dirty="0" smtClean="0">
                <a:latin typeface="+mn-lt"/>
              </a:rPr>
              <a:t>Pre-assembled materials </a:t>
            </a:r>
          </a:p>
          <a:p>
            <a:pPr marL="457200" indent="-457200" eaLnBrk="1" hangingPunct="1">
              <a:spcBef>
                <a:spcPct val="50000"/>
              </a:spcBef>
            </a:pPr>
            <a:r>
              <a:rPr lang="en-US" altLang="en-US" sz="2400" dirty="0" smtClean="0">
                <a:latin typeface="+mn-lt"/>
              </a:rPr>
              <a:t>Material </a:t>
            </a:r>
            <a:r>
              <a:rPr lang="en-US" altLang="en-US" sz="2400" dirty="0">
                <a:latin typeface="+mn-lt"/>
              </a:rPr>
              <a:t>handling </a:t>
            </a:r>
            <a:r>
              <a:rPr lang="en-US" altLang="en-US" sz="2400" dirty="0" smtClean="0">
                <a:latin typeface="+mn-lt"/>
              </a:rPr>
              <a:t>equipment</a:t>
            </a:r>
          </a:p>
          <a:p>
            <a:pPr marL="1200150" lvl="1" indent="-457200" eaLnBrk="1" hangingPunct="1">
              <a:spcBef>
                <a:spcPct val="50000"/>
              </a:spcBef>
              <a:buClrTx/>
            </a:pPr>
            <a:r>
              <a:rPr lang="en-US" altLang="en-US" dirty="0" smtClean="0">
                <a:latin typeface="+mn-lt"/>
              </a:rPr>
              <a:t>Overhead or portable hoists</a:t>
            </a:r>
          </a:p>
          <a:p>
            <a:pPr marL="1200150" lvl="1" indent="-457200" eaLnBrk="1" hangingPunct="1">
              <a:spcBef>
                <a:spcPct val="50000"/>
              </a:spcBef>
              <a:buClrTx/>
            </a:pPr>
            <a:r>
              <a:rPr lang="en-US" altLang="en-US" dirty="0">
                <a:latin typeface="+mn-lt"/>
              </a:rPr>
              <a:t>Jigs</a:t>
            </a:r>
            <a:endParaRPr lang="en-US" altLang="en-US" dirty="0">
              <a:latin typeface="Verdana" panose="020B0604030504040204" pitchFamily="34" charset="0"/>
            </a:endParaRPr>
          </a:p>
          <a:p>
            <a:pPr marL="1200150" lvl="1" indent="-457200" eaLnBrk="1" hangingPunct="1">
              <a:spcBef>
                <a:spcPct val="50000"/>
              </a:spcBef>
              <a:buClrTx/>
            </a:pPr>
            <a:r>
              <a:rPr lang="en-US" altLang="en-US" dirty="0" smtClean="0">
                <a:latin typeface="+mn-lt"/>
              </a:rPr>
              <a:t>Carts</a:t>
            </a:r>
          </a:p>
          <a:p>
            <a:pPr marL="1200150" lvl="1" indent="-457200" eaLnBrk="1" hangingPunct="1">
              <a:spcBef>
                <a:spcPct val="50000"/>
              </a:spcBef>
              <a:buClrTx/>
            </a:pPr>
            <a:r>
              <a:rPr lang="en-US" altLang="en-US" dirty="0" smtClean="0">
                <a:latin typeface="+mn-lt"/>
              </a:rPr>
              <a:t>Storage and handling systems</a:t>
            </a:r>
          </a:p>
        </p:txBody>
      </p:sp>
      <p:pic>
        <p:nvPicPr>
          <p:cNvPr id="6" name="Picture 5" descr="Cart houses cylinders, leads and hoses, developed by USAF. " title="US Navy Ergonomics Guide for Welders, 2012"/>
          <p:cNvPicPr>
            <a:picLocks noChangeAspect="1"/>
          </p:cNvPicPr>
          <p:nvPr/>
        </p:nvPicPr>
        <p:blipFill>
          <a:blip r:embed="rId3">
            <a:clrChange>
              <a:clrFrom>
                <a:srgbClr val="FFFFFF"/>
              </a:clrFrom>
              <a:clrTo>
                <a:srgbClr val="FFFFFF">
                  <a:alpha val="0"/>
                </a:srgbClr>
              </a:clrTo>
            </a:clrChange>
          </a:blip>
          <a:stretch>
            <a:fillRect/>
          </a:stretch>
        </p:blipFill>
        <p:spPr>
          <a:xfrm>
            <a:off x="7543800" y="918153"/>
            <a:ext cx="1704975" cy="2652183"/>
          </a:xfrm>
          <a:prstGeom prst="rect">
            <a:avLst/>
          </a:prstGeom>
        </p:spPr>
      </p:pic>
      <p:pic>
        <p:nvPicPr>
          <p:cNvPr id="4" name="Picture 3" descr="Portable ganry used for raw material, moving dies, and finished products" title="US Navy Ergonomics Guide to Welding 2012"/>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9391650" y="442999"/>
            <a:ext cx="2343150" cy="3137783"/>
          </a:xfrm>
          <a:prstGeom prst="rect">
            <a:avLst/>
          </a:prstGeom>
        </p:spPr>
      </p:pic>
      <p:pic>
        <p:nvPicPr>
          <p:cNvPr id="8" name="Picture 7" descr="Vertical sheet metal storage system." title="US Navy Ergonomics Guide for Welders, 2012"/>
          <p:cNvPicPr>
            <a:picLocks noChangeAspect="1"/>
          </p:cNvPicPr>
          <p:nvPr/>
        </p:nvPicPr>
        <p:blipFill>
          <a:blip r:embed="rId6"/>
          <a:stretch>
            <a:fillRect/>
          </a:stretch>
        </p:blipFill>
        <p:spPr>
          <a:xfrm>
            <a:off x="7972697" y="3733800"/>
            <a:ext cx="3775166" cy="2506291"/>
          </a:xfrm>
          <a:prstGeom prst="rect">
            <a:avLst/>
          </a:prstGeom>
        </p:spPr>
      </p:pic>
    </p:spTree>
    <p:extLst>
      <p:ext uri="{BB962C8B-B14F-4D97-AF65-F5344CB8AC3E}">
        <p14:creationId xmlns:p14="http://schemas.microsoft.com/office/powerpoint/2010/main" val="3869501847"/>
      </p:ext>
    </p:extLst>
  </p:cSld>
  <p:clrMapOvr>
    <a:masterClrMapping/>
  </p:clrMapOvr>
  <p:timing>
    <p:tnLst>
      <p:par>
        <p:cTn id="1" dur="indefinite" restart="never" nodeType="tmRoot"/>
      </p:par>
    </p:tnLst>
    <p:bldLst>
      <p:bldP spid="2457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p:nvPr>
        </p:nvSpPr>
        <p:spPr>
          <a:xfrm>
            <a:off x="609600" y="533401"/>
            <a:ext cx="11049000" cy="639763"/>
          </a:xfrm>
        </p:spPr>
        <p:txBody>
          <a:bodyPr/>
          <a:lstStyle/>
          <a:p>
            <a:pPr eaLnBrk="1" hangingPunct="1"/>
            <a:r>
              <a:rPr lang="en-US" altLang="en-US" dirty="0" smtClean="0"/>
              <a:t>Purpose of this training</a:t>
            </a:r>
          </a:p>
        </p:txBody>
      </p:sp>
      <p:sp>
        <p:nvSpPr>
          <p:cNvPr id="6147" name="Rectangle 8"/>
          <p:cNvSpPr>
            <a:spLocks noGrp="1" noChangeArrowheads="1"/>
          </p:cNvSpPr>
          <p:nvPr>
            <p:ph type="body" idx="4294967295"/>
          </p:nvPr>
        </p:nvSpPr>
        <p:spPr>
          <a:xfrm>
            <a:off x="1066800" y="1828799"/>
            <a:ext cx="9296400" cy="3276601"/>
          </a:xfrm>
        </p:spPr>
        <p:txBody>
          <a:bodyPr/>
          <a:lstStyle/>
          <a:p>
            <a:pPr eaLnBrk="1" hangingPunct="1"/>
            <a:r>
              <a:rPr lang="en-US" altLang="en-US" dirty="0" smtClean="0"/>
              <a:t>Help you identify causes of sprain, strain and overuse (SSO) injuries in welding tasks</a:t>
            </a:r>
          </a:p>
          <a:p>
            <a:pPr marL="0" indent="0" eaLnBrk="1" hangingPunct="1">
              <a:buNone/>
            </a:pPr>
            <a:endParaRPr lang="en-US" altLang="en-US" sz="1400" dirty="0"/>
          </a:p>
          <a:p>
            <a:pPr eaLnBrk="1" hangingPunct="1"/>
            <a:r>
              <a:rPr lang="en-US" altLang="en-US" dirty="0" smtClean="0"/>
              <a:t>Propose solutions to reduce potential SSO injuries</a:t>
            </a:r>
          </a:p>
          <a:p>
            <a:pPr eaLnBrk="1" hangingPunct="1"/>
            <a:endParaRPr lang="en-US" altLang="en-US" sz="1400" dirty="0"/>
          </a:p>
          <a:p>
            <a:pPr eaLnBrk="1" hangingPunct="1"/>
            <a:r>
              <a:rPr lang="en-US" altLang="en-US" dirty="0" smtClean="0"/>
              <a:t>Provide resources to make your welding worksites safer</a:t>
            </a:r>
          </a:p>
        </p:txBody>
      </p:sp>
    </p:spTree>
    <p:extLst>
      <p:ext uri="{BB962C8B-B14F-4D97-AF65-F5344CB8AC3E}">
        <p14:creationId xmlns:p14="http://schemas.microsoft.com/office/powerpoint/2010/main" val="1982535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609600" y="533401"/>
            <a:ext cx="11125200" cy="609599"/>
          </a:xfrm>
        </p:spPr>
        <p:txBody>
          <a:bodyPr/>
          <a:lstStyle/>
          <a:p>
            <a:pPr eaLnBrk="1" hangingPunct="1"/>
            <a:r>
              <a:rPr lang="en-US" altLang="en-US" dirty="0" smtClean="0"/>
              <a:t>Reduce lifting, carrying and awkward postures</a:t>
            </a:r>
          </a:p>
        </p:txBody>
      </p:sp>
      <p:sp>
        <p:nvSpPr>
          <p:cNvPr id="26629" name="Rectangle 5"/>
          <p:cNvSpPr>
            <a:spLocks noChangeArrowheads="1"/>
          </p:cNvSpPr>
          <p:nvPr/>
        </p:nvSpPr>
        <p:spPr bwMode="auto">
          <a:xfrm>
            <a:off x="1219200" y="1752600"/>
            <a:ext cx="4876800" cy="3581400"/>
          </a:xfrm>
          <a:prstGeom prst="rect">
            <a:avLst/>
          </a:prstGeom>
          <a:noFill/>
          <a:ln>
            <a:noFill/>
          </a:ln>
          <a:extLst/>
        </p:spPr>
        <p:txBody>
          <a:bodyPr/>
          <a:lstStyle>
            <a:lvl1pPr eaLnBrk="0" hangingPunct="0">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eaLnBrk="0" hangingPunct="0">
              <a:spcBef>
                <a:spcPct val="20000"/>
              </a:spcBef>
              <a:buClr>
                <a:srgbClr val="005595"/>
              </a:buClr>
              <a:buChar char="–"/>
              <a:defRPr sz="2400">
                <a:solidFill>
                  <a:schemeClr val="tx1"/>
                </a:solidFill>
                <a:latin typeface="Arial" panose="020B0604020202020204" pitchFamily="34" charset="0"/>
              </a:defRPr>
            </a:lvl2pPr>
            <a:lvl3pPr marL="1143000" indent="-228600" eaLnBrk="0" hangingPunct="0">
              <a:spcBef>
                <a:spcPct val="20000"/>
              </a:spcBef>
              <a:buClr>
                <a:srgbClr val="005595"/>
              </a:buClr>
              <a:buChar char="•"/>
              <a:defRPr sz="2000">
                <a:solidFill>
                  <a:schemeClr val="tx1"/>
                </a:solidFill>
                <a:latin typeface="Arial" panose="020B0604020202020204" pitchFamily="34" charset="0"/>
              </a:defRPr>
            </a:lvl3pPr>
            <a:lvl4pPr marL="1600200" indent="-228600" eaLnBrk="0" hangingPunct="0">
              <a:spcBef>
                <a:spcPct val="20000"/>
              </a:spcBef>
              <a:buClr>
                <a:srgbClr val="005595"/>
              </a:buClr>
              <a:buChar char="–"/>
              <a:defRPr>
                <a:solidFill>
                  <a:schemeClr val="tx1"/>
                </a:solidFill>
                <a:latin typeface="Arial" panose="020B0604020202020204" pitchFamily="34" charset="0"/>
              </a:defRPr>
            </a:lvl4pPr>
            <a:lvl5pPr marL="2057400" indent="-228600" eaLnBrk="0" hangingPunct="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eaLnBrk="1" hangingPunct="1">
              <a:spcBef>
                <a:spcPct val="50000"/>
              </a:spcBef>
              <a:buClrTx/>
              <a:buFontTx/>
              <a:buNone/>
            </a:pPr>
            <a:r>
              <a:rPr lang="en-US" altLang="en-US" dirty="0" smtClean="0">
                <a:latin typeface="+mn-lt"/>
              </a:rPr>
              <a:t>Use wheeled tables</a:t>
            </a:r>
          </a:p>
          <a:p>
            <a:pPr marL="747713" indent="-342900" eaLnBrk="1" hangingPunct="1">
              <a:spcBef>
                <a:spcPct val="50000"/>
              </a:spcBef>
            </a:pPr>
            <a:r>
              <a:rPr lang="en-US" altLang="en-US" sz="2400" dirty="0" smtClean="0">
                <a:latin typeface="+mn-lt"/>
              </a:rPr>
              <a:t>for welding work </a:t>
            </a:r>
          </a:p>
          <a:p>
            <a:pPr marL="747713" indent="-342900" eaLnBrk="1" hangingPunct="1">
              <a:spcBef>
                <a:spcPct val="50000"/>
              </a:spcBef>
            </a:pPr>
            <a:r>
              <a:rPr lang="en-US" altLang="en-US" sz="2400" dirty="0" smtClean="0">
                <a:latin typeface="+mn-lt"/>
              </a:rPr>
              <a:t>to </a:t>
            </a:r>
            <a:r>
              <a:rPr lang="en-US" altLang="en-US" sz="2400" dirty="0">
                <a:latin typeface="+mn-lt"/>
              </a:rPr>
              <a:t>transport stock and </a:t>
            </a:r>
            <a:r>
              <a:rPr lang="en-US" altLang="en-US" sz="2400" dirty="0" smtClean="0">
                <a:latin typeface="+mn-lt"/>
              </a:rPr>
              <a:t>jobs</a:t>
            </a:r>
          </a:p>
          <a:p>
            <a:pPr marL="747713" indent="-342900" eaLnBrk="1" hangingPunct="1">
              <a:spcBef>
                <a:spcPct val="50000"/>
              </a:spcBef>
            </a:pPr>
            <a:r>
              <a:rPr lang="en-US" altLang="en-US" sz="2400" dirty="0" smtClean="0">
                <a:latin typeface="+mn-lt"/>
              </a:rPr>
              <a:t>that adjust in height for optimal work positions</a:t>
            </a:r>
            <a:endParaRPr lang="en-US" altLang="en-US" sz="2400" dirty="0">
              <a:latin typeface="+mn-lt"/>
            </a:endParaRPr>
          </a:p>
        </p:txBody>
      </p:sp>
      <p:pic>
        <p:nvPicPr>
          <p:cNvPr id="5" name="Picture 4" descr="Mobile lift table moves heavy parts to the right area; raises the part to the right height for welding." title="Source:  NIOSH Ergonomics interventions"/>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086600" y="1835727"/>
            <a:ext cx="3901089" cy="3803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838727"/>
      </p:ext>
    </p:extLst>
  </p:cSld>
  <p:clrMapOvr>
    <a:masterClrMapping/>
  </p:clrMapOvr>
  <p:timing>
    <p:tnLst>
      <p:par>
        <p:cTn id="1" dur="indefinite" restart="never" nodeType="tmRoot"/>
      </p:par>
    </p:tnLst>
    <p:bldLst>
      <p:bldP spid="266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a:xfrm>
            <a:off x="609600" y="533401"/>
            <a:ext cx="11125200" cy="639763"/>
          </a:xfrm>
        </p:spPr>
        <p:txBody>
          <a:bodyPr/>
          <a:lstStyle/>
          <a:p>
            <a:pPr eaLnBrk="1" hangingPunct="1"/>
            <a:r>
              <a:rPr lang="en-US" altLang="en-US" dirty="0" smtClean="0"/>
              <a:t> Reduce heavy and awkward lifting</a:t>
            </a:r>
          </a:p>
        </p:txBody>
      </p:sp>
      <p:sp>
        <p:nvSpPr>
          <p:cNvPr id="27652" name="Rectangle 5"/>
          <p:cNvSpPr>
            <a:spLocks noChangeArrowheads="1"/>
          </p:cNvSpPr>
          <p:nvPr/>
        </p:nvSpPr>
        <p:spPr bwMode="auto">
          <a:xfrm>
            <a:off x="1142999" y="1524000"/>
            <a:ext cx="9448801" cy="838200"/>
          </a:xfrm>
          <a:prstGeom prst="rect">
            <a:avLst/>
          </a:prstGeom>
          <a:noFill/>
          <a:ln>
            <a:noFill/>
          </a:ln>
          <a:extLst/>
        </p:spPr>
        <p:txBody>
          <a:bodyPr/>
          <a:lstStyle>
            <a:lvl1pPr eaLnBrk="0" hangingPunct="0">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eaLnBrk="0" hangingPunct="0">
              <a:spcBef>
                <a:spcPct val="20000"/>
              </a:spcBef>
              <a:buClr>
                <a:srgbClr val="005595"/>
              </a:buClr>
              <a:buChar char="–"/>
              <a:defRPr sz="2400">
                <a:solidFill>
                  <a:schemeClr val="tx1"/>
                </a:solidFill>
                <a:latin typeface="Arial" panose="020B0604020202020204" pitchFamily="34" charset="0"/>
              </a:defRPr>
            </a:lvl2pPr>
            <a:lvl3pPr marL="1143000" indent="-228600" eaLnBrk="0" hangingPunct="0">
              <a:spcBef>
                <a:spcPct val="20000"/>
              </a:spcBef>
              <a:buClr>
                <a:srgbClr val="005595"/>
              </a:buClr>
              <a:buChar char="•"/>
              <a:defRPr sz="2000">
                <a:solidFill>
                  <a:schemeClr val="tx1"/>
                </a:solidFill>
                <a:latin typeface="Arial" panose="020B0604020202020204" pitchFamily="34" charset="0"/>
              </a:defRPr>
            </a:lvl3pPr>
            <a:lvl4pPr marL="1600200" indent="-228600" eaLnBrk="0" hangingPunct="0">
              <a:spcBef>
                <a:spcPct val="20000"/>
              </a:spcBef>
              <a:buClr>
                <a:srgbClr val="005595"/>
              </a:buClr>
              <a:buChar char="–"/>
              <a:defRPr>
                <a:solidFill>
                  <a:schemeClr val="tx1"/>
                </a:solidFill>
                <a:latin typeface="Arial" panose="020B0604020202020204" pitchFamily="34" charset="0"/>
              </a:defRPr>
            </a:lvl4pPr>
            <a:lvl5pPr marL="2057400" indent="-228600" eaLnBrk="0" hangingPunct="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eaLnBrk="1" hangingPunct="1">
              <a:lnSpc>
                <a:spcPct val="80000"/>
              </a:lnSpc>
              <a:spcAft>
                <a:spcPct val="40000"/>
              </a:spcAft>
              <a:buClrTx/>
              <a:buNone/>
            </a:pPr>
            <a:r>
              <a:rPr lang="en-US" altLang="en-US" sz="2400" dirty="0" smtClean="0">
                <a:latin typeface="+mn-lt"/>
              </a:rPr>
              <a:t>Overhead reels and handling systems keep hoses untangled and reduce the need to drag, bend over, and lift them. </a:t>
            </a:r>
          </a:p>
          <a:p>
            <a:pPr eaLnBrk="1" hangingPunct="1">
              <a:lnSpc>
                <a:spcPct val="80000"/>
              </a:lnSpc>
              <a:spcAft>
                <a:spcPct val="40000"/>
              </a:spcAft>
              <a:buClrTx/>
              <a:buFontTx/>
              <a:buNone/>
            </a:pPr>
            <a:endParaRPr lang="en-US" altLang="en-US" sz="2400" dirty="0">
              <a:solidFill>
                <a:schemeClr val="tx2"/>
              </a:solidFill>
              <a:latin typeface="+mn-lt"/>
            </a:endParaRPr>
          </a:p>
          <a:p>
            <a:pPr algn="ctr" eaLnBrk="1" hangingPunct="1">
              <a:lnSpc>
                <a:spcPct val="80000"/>
              </a:lnSpc>
              <a:spcAft>
                <a:spcPct val="40000"/>
              </a:spcAft>
              <a:buClrTx/>
              <a:buFontTx/>
              <a:buNone/>
            </a:pPr>
            <a:endParaRPr lang="en-US" altLang="en-US" sz="2400" i="1" dirty="0">
              <a:solidFill>
                <a:schemeClr val="tx2"/>
              </a:solidFill>
              <a:latin typeface="+mn-lt"/>
            </a:endParaRPr>
          </a:p>
        </p:txBody>
      </p:sp>
      <p:pic>
        <p:nvPicPr>
          <p:cNvPr id="1026" name="Picture 2" descr="Jib crane supports cables and leads" title="Source: OSHA shipyard ergonomics, 2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224" y="2514599"/>
            <a:ext cx="4763976" cy="357298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ose, Cord, and Cable Management Systems" title="Source: OSHA Shipyard Ergonomics, 2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7423" y="2514600"/>
            <a:ext cx="4763977" cy="3572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441282"/>
      </p:ext>
    </p:extLst>
  </p:cSld>
  <p:clrMapOvr>
    <a:masterClrMapping/>
  </p:clrMapOvr>
  <p:timing>
    <p:tnLst>
      <p:par>
        <p:cTn id="1" dur="indefinite" restart="never" nodeType="tmRoot"/>
      </p:par>
    </p:tnLst>
    <p:bldLst>
      <p:bldP spid="276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a:xfrm>
            <a:off x="609600" y="392904"/>
            <a:ext cx="4724400" cy="1024640"/>
          </a:xfrm>
        </p:spPr>
        <p:txBody>
          <a:bodyPr/>
          <a:lstStyle/>
          <a:p>
            <a:pPr eaLnBrk="1" hangingPunct="1"/>
            <a:r>
              <a:rPr lang="en-US" altLang="en-US" dirty="0" smtClean="0"/>
              <a:t>Reduce heavy lifting</a:t>
            </a:r>
          </a:p>
        </p:txBody>
      </p:sp>
      <p:sp>
        <p:nvSpPr>
          <p:cNvPr id="22533" name="Rectangle 5"/>
          <p:cNvSpPr>
            <a:spLocks noChangeArrowheads="1"/>
          </p:cNvSpPr>
          <p:nvPr/>
        </p:nvSpPr>
        <p:spPr bwMode="auto">
          <a:xfrm>
            <a:off x="1219200" y="1569944"/>
            <a:ext cx="8763000" cy="1020856"/>
          </a:xfrm>
          <a:prstGeom prst="rect">
            <a:avLst/>
          </a:prstGeom>
          <a:noFill/>
          <a:ln>
            <a:noFill/>
          </a:ln>
          <a:extLst/>
        </p:spPr>
        <p:txBody>
          <a:bodyPr/>
          <a:lstStyle>
            <a:lvl1pPr eaLnBrk="0" hangingPunct="0">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eaLnBrk="0" hangingPunct="0">
              <a:spcBef>
                <a:spcPct val="20000"/>
              </a:spcBef>
              <a:buClr>
                <a:srgbClr val="005595"/>
              </a:buClr>
              <a:buChar char="–"/>
              <a:defRPr sz="2400">
                <a:solidFill>
                  <a:schemeClr val="tx1"/>
                </a:solidFill>
                <a:latin typeface="Arial" panose="020B0604020202020204" pitchFamily="34" charset="0"/>
              </a:defRPr>
            </a:lvl2pPr>
            <a:lvl3pPr marL="1143000" indent="-228600" eaLnBrk="0" hangingPunct="0">
              <a:spcBef>
                <a:spcPct val="20000"/>
              </a:spcBef>
              <a:buClr>
                <a:srgbClr val="005595"/>
              </a:buClr>
              <a:buChar char="•"/>
              <a:defRPr sz="2000">
                <a:solidFill>
                  <a:schemeClr val="tx1"/>
                </a:solidFill>
                <a:latin typeface="Arial" panose="020B0604020202020204" pitchFamily="34" charset="0"/>
              </a:defRPr>
            </a:lvl3pPr>
            <a:lvl4pPr marL="1600200" indent="-228600" eaLnBrk="0" hangingPunct="0">
              <a:spcBef>
                <a:spcPct val="20000"/>
              </a:spcBef>
              <a:buClr>
                <a:srgbClr val="005595"/>
              </a:buClr>
              <a:buChar char="–"/>
              <a:defRPr>
                <a:solidFill>
                  <a:schemeClr val="tx1"/>
                </a:solidFill>
                <a:latin typeface="Arial" panose="020B0604020202020204" pitchFamily="34" charset="0"/>
              </a:defRPr>
            </a:lvl4pPr>
            <a:lvl5pPr marL="2057400" indent="-228600" eaLnBrk="0" hangingPunct="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eaLnBrk="1" hangingPunct="1">
              <a:lnSpc>
                <a:spcPct val="80000"/>
              </a:lnSpc>
              <a:spcAft>
                <a:spcPct val="40000"/>
              </a:spcAft>
              <a:buClrTx/>
              <a:buFontTx/>
              <a:buNone/>
            </a:pPr>
            <a:r>
              <a:rPr lang="en-US" altLang="en-US" sz="2400" dirty="0">
                <a:latin typeface="+mn-lt"/>
              </a:rPr>
              <a:t>Team lifting helps reduce heavy, awkward lifting of equipment and materials.</a:t>
            </a:r>
          </a:p>
        </p:txBody>
      </p:sp>
      <p:pic>
        <p:nvPicPr>
          <p:cNvPr id="22537" name="Picture 9" descr="2 workers carrying a welding machine that has a long handle attached to it that allows them to share the load." title="Dept. of Navy SIMA San Diego Ergonomics Pr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144" y="2743200"/>
            <a:ext cx="3329856" cy="311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2536" name="Picture 8" descr="A welding machine with an attached handle so that two workers can carry it." title="Dept. of Navy SIMA San Diego Ergonomics Pro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743200"/>
            <a:ext cx="4210490" cy="311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388956873"/>
      </p:ext>
    </p:extLst>
  </p:cSld>
  <p:clrMapOvr>
    <a:masterClrMapping/>
  </p:clrMapOvr>
  <p:timing>
    <p:tnLst>
      <p:par>
        <p:cTn id="1" dur="indefinite" restart="never" nodeType="tmRoot"/>
      </p:par>
    </p:tnLst>
    <p:bldLst>
      <p:bldP spid="225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1"/>
            <a:ext cx="11049000" cy="639763"/>
          </a:xfrm>
        </p:spPr>
        <p:txBody>
          <a:bodyPr/>
          <a:lstStyle/>
          <a:p>
            <a:r>
              <a:rPr lang="en-US" dirty="0" smtClean="0"/>
              <a:t>Reduce grip force and awkward wrist postures</a:t>
            </a:r>
            <a:endParaRPr lang="en-US" dirty="0"/>
          </a:p>
        </p:txBody>
      </p:sp>
      <p:sp>
        <p:nvSpPr>
          <p:cNvPr id="3" name="Content Placeholder 2"/>
          <p:cNvSpPr>
            <a:spLocks noGrp="1"/>
          </p:cNvSpPr>
          <p:nvPr>
            <p:ph idx="10"/>
          </p:nvPr>
        </p:nvSpPr>
        <p:spPr>
          <a:xfrm>
            <a:off x="1066800" y="1447800"/>
            <a:ext cx="6477000" cy="4694239"/>
          </a:xfrm>
        </p:spPr>
        <p:txBody>
          <a:bodyPr/>
          <a:lstStyle/>
          <a:p>
            <a:pPr marL="0" indent="0">
              <a:buNone/>
            </a:pPr>
            <a:r>
              <a:rPr lang="en-US" dirty="0" smtClean="0"/>
              <a:t>Use mechanical devices as clamps, instead of your hand</a:t>
            </a:r>
          </a:p>
          <a:p>
            <a:r>
              <a:rPr lang="en-US" sz="2400" dirty="0"/>
              <a:t>Jigs allow 2-handed control of the </a:t>
            </a:r>
            <a:r>
              <a:rPr lang="en-US" sz="2400" dirty="0" smtClean="0"/>
              <a:t>tool</a:t>
            </a:r>
          </a:p>
          <a:p>
            <a:endParaRPr lang="en-US" sz="2400" dirty="0"/>
          </a:p>
          <a:p>
            <a:r>
              <a:rPr lang="en-US" sz="2400" dirty="0" smtClean="0"/>
              <a:t>Portable electromagnetic and air presses hold parts in place</a:t>
            </a:r>
          </a:p>
          <a:p>
            <a:endParaRPr lang="en-US" sz="2400" dirty="0"/>
          </a:p>
          <a:p>
            <a:r>
              <a:rPr lang="en-US" sz="2400" dirty="0"/>
              <a:t>Magnets and vacuum handling devices provide better handles </a:t>
            </a:r>
            <a:endParaRPr lang="en-US" sz="2400" dirty="0" smtClean="0"/>
          </a:p>
          <a:p>
            <a:endParaRPr lang="en-US" sz="2400" dirty="0"/>
          </a:p>
          <a:p>
            <a:r>
              <a:rPr lang="en-US" sz="2400" dirty="0" smtClean="0"/>
              <a:t>Rotational clamps hold pipe in place </a:t>
            </a:r>
          </a:p>
          <a:p>
            <a:endParaRPr lang="en-US" sz="2400" dirty="0" smtClean="0"/>
          </a:p>
        </p:txBody>
      </p:sp>
      <p:pic>
        <p:nvPicPr>
          <p:cNvPr id="6" name="Picture 5" descr="Welder using a jig." title="Source:  OSHA.gov"/>
          <p:cNvPicPr>
            <a:picLocks noChangeAspect="1"/>
          </p:cNvPicPr>
          <p:nvPr/>
        </p:nvPicPr>
        <p:blipFill rotWithShape="1">
          <a:blip r:embed="rId3"/>
          <a:stretch/>
        </p:blipFill>
        <p:spPr>
          <a:xfrm>
            <a:off x="7719646" y="1457884"/>
            <a:ext cx="3276587" cy="2464324"/>
          </a:xfrm>
          <a:prstGeom prst="rect">
            <a:avLst/>
          </a:prstGeom>
        </p:spPr>
      </p:pic>
      <p:sp>
        <p:nvSpPr>
          <p:cNvPr id="5" name="TextBox 4"/>
          <p:cNvSpPr txBox="1"/>
          <p:nvPr/>
        </p:nvSpPr>
        <p:spPr>
          <a:xfrm>
            <a:off x="9753600" y="3581400"/>
            <a:ext cx="1295400" cy="369332"/>
          </a:xfrm>
          <a:prstGeom prst="rect">
            <a:avLst/>
          </a:prstGeom>
          <a:noFill/>
        </p:spPr>
        <p:txBody>
          <a:bodyPr wrap="square" rtlCol="0">
            <a:spAutoFit/>
          </a:bodyPr>
          <a:lstStyle/>
          <a:p>
            <a:r>
              <a:rPr lang="en-US" dirty="0" smtClean="0">
                <a:solidFill>
                  <a:schemeClr val="bg1"/>
                </a:solidFill>
              </a:rPr>
              <a:t>Jig in use</a:t>
            </a:r>
            <a:endParaRPr lang="en-US" dirty="0">
              <a:solidFill>
                <a:schemeClr val="bg1"/>
              </a:solidFill>
            </a:endParaRPr>
          </a:p>
        </p:txBody>
      </p:sp>
      <p:pic>
        <p:nvPicPr>
          <p:cNvPr id="7" name="Picture 6" descr="Magnetic or vacuum handle makes it easier to pick up metal sheet." title="US Navy Ergonomics Guide for Welders, 2012"/>
          <p:cNvPicPr>
            <a:picLocks noChangeAspect="1"/>
          </p:cNvPicPr>
          <p:nvPr/>
        </p:nvPicPr>
        <p:blipFill>
          <a:blip r:embed="rId4"/>
          <a:stretch>
            <a:fillRect/>
          </a:stretch>
        </p:blipFill>
        <p:spPr>
          <a:xfrm>
            <a:off x="9621883" y="4331816"/>
            <a:ext cx="2095500" cy="1876039"/>
          </a:xfrm>
          <a:prstGeom prst="rect">
            <a:avLst/>
          </a:prstGeom>
        </p:spPr>
      </p:pic>
      <p:pic>
        <p:nvPicPr>
          <p:cNvPr id="4098" name="Picture 2" descr="Electromagnetic and Air Presses" title="OSHA Shipyard ergonomics, 2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4206929"/>
            <a:ext cx="1600200" cy="2125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361740"/>
      </p:ext>
    </p:extLst>
  </p:cSld>
  <p:clrMapOvr>
    <a:masterClrMapping/>
  </p:clrMapOvr>
  <p:timing>
    <p:tnLst>
      <p:par>
        <p:cTn id="1" dur="indefinite" restart="never" nodeType="tmRoot"/>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xfrm>
            <a:off x="609600" y="533401"/>
            <a:ext cx="7391400" cy="914399"/>
          </a:xfrm>
        </p:spPr>
        <p:txBody>
          <a:bodyPr/>
          <a:lstStyle/>
          <a:p>
            <a:pPr marL="114300" indent="-114300" eaLnBrk="1" hangingPunct="1"/>
            <a:r>
              <a:rPr lang="en-US" altLang="en-US" dirty="0" smtClean="0"/>
              <a:t> Reduce high repetition and awkward, static postures</a:t>
            </a:r>
          </a:p>
        </p:txBody>
      </p:sp>
      <p:sp>
        <p:nvSpPr>
          <p:cNvPr id="28676" name="Rectangle 5"/>
          <p:cNvSpPr>
            <a:spLocks noChangeArrowheads="1"/>
          </p:cNvSpPr>
          <p:nvPr/>
        </p:nvSpPr>
        <p:spPr bwMode="auto">
          <a:xfrm>
            <a:off x="1143000" y="1981200"/>
            <a:ext cx="3429000" cy="3352800"/>
          </a:xfrm>
          <a:prstGeom prst="rect">
            <a:avLst/>
          </a:prstGeom>
          <a:noFill/>
          <a:ln>
            <a:noFill/>
          </a:ln>
          <a:extLst/>
        </p:spPr>
        <p:txBody>
          <a:bodyPr/>
          <a:lstStyle>
            <a:lvl1pPr eaLnBrk="0" hangingPunct="0">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eaLnBrk="0" hangingPunct="0">
              <a:spcBef>
                <a:spcPct val="20000"/>
              </a:spcBef>
              <a:buClr>
                <a:srgbClr val="005595"/>
              </a:buClr>
              <a:buChar char="–"/>
              <a:defRPr sz="2400">
                <a:solidFill>
                  <a:schemeClr val="tx1"/>
                </a:solidFill>
                <a:latin typeface="Arial" panose="020B0604020202020204" pitchFamily="34" charset="0"/>
              </a:defRPr>
            </a:lvl2pPr>
            <a:lvl3pPr marL="1143000" indent="-228600" eaLnBrk="0" hangingPunct="0">
              <a:spcBef>
                <a:spcPct val="20000"/>
              </a:spcBef>
              <a:buClr>
                <a:srgbClr val="005595"/>
              </a:buClr>
              <a:buChar char="•"/>
              <a:defRPr sz="2000">
                <a:solidFill>
                  <a:schemeClr val="tx1"/>
                </a:solidFill>
                <a:latin typeface="Arial" panose="020B0604020202020204" pitchFamily="34" charset="0"/>
              </a:defRPr>
            </a:lvl3pPr>
            <a:lvl4pPr marL="1600200" indent="-228600" eaLnBrk="0" hangingPunct="0">
              <a:spcBef>
                <a:spcPct val="20000"/>
              </a:spcBef>
              <a:buClr>
                <a:srgbClr val="005595"/>
              </a:buClr>
              <a:buChar char="–"/>
              <a:defRPr>
                <a:solidFill>
                  <a:schemeClr val="tx1"/>
                </a:solidFill>
                <a:latin typeface="Arial" panose="020B0604020202020204" pitchFamily="34" charset="0"/>
              </a:defRPr>
            </a:lvl4pPr>
            <a:lvl5pPr marL="2057400" indent="-228600" eaLnBrk="0" hangingPunct="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eaLnBrk="1" hangingPunct="1">
              <a:lnSpc>
                <a:spcPct val="80000"/>
              </a:lnSpc>
              <a:spcAft>
                <a:spcPct val="40000"/>
              </a:spcAft>
              <a:buClrTx/>
              <a:buFontTx/>
              <a:buNone/>
            </a:pPr>
            <a:r>
              <a:rPr lang="en-US" altLang="en-US" sz="2400" dirty="0" smtClean="0">
                <a:latin typeface="+mn-lt"/>
              </a:rPr>
              <a:t>Use robotic welders</a:t>
            </a:r>
          </a:p>
          <a:p>
            <a:pPr eaLnBrk="1" hangingPunct="1">
              <a:lnSpc>
                <a:spcPct val="80000"/>
              </a:lnSpc>
              <a:spcAft>
                <a:spcPct val="40000"/>
              </a:spcAft>
              <a:buClrTx/>
              <a:buFontTx/>
              <a:buNone/>
            </a:pPr>
            <a:endParaRPr lang="en-US" altLang="en-US" sz="2400" dirty="0">
              <a:latin typeface="+mn-lt"/>
            </a:endParaRPr>
          </a:p>
          <a:p>
            <a:pPr algn="ctr" eaLnBrk="1" hangingPunct="1">
              <a:spcAft>
                <a:spcPct val="40000"/>
              </a:spcAft>
              <a:buClrTx/>
              <a:buFontTx/>
              <a:buNone/>
            </a:pPr>
            <a:r>
              <a:rPr lang="en-US" altLang="en-US" sz="2000" i="1" dirty="0" smtClean="0">
                <a:latin typeface="+mn-lt"/>
              </a:rPr>
              <a:t>This may </a:t>
            </a:r>
            <a:r>
              <a:rPr lang="en-US" altLang="en-US" sz="2000" i="1" dirty="0">
                <a:latin typeface="+mn-lt"/>
              </a:rPr>
              <a:t>also </a:t>
            </a:r>
            <a:r>
              <a:rPr lang="en-US" altLang="en-US" sz="2000" i="1" dirty="0" smtClean="0">
                <a:latin typeface="+mn-lt"/>
              </a:rPr>
              <a:t>reduce      exposure </a:t>
            </a:r>
            <a:r>
              <a:rPr lang="en-US" altLang="en-US" sz="2000" i="1" dirty="0">
                <a:latin typeface="+mn-lt"/>
              </a:rPr>
              <a:t>to fumes.</a:t>
            </a:r>
          </a:p>
        </p:txBody>
      </p:sp>
      <p:pic>
        <p:nvPicPr>
          <p:cNvPr id="2" name="Picture 1" descr="Robotic welder" title="US Navy Ergonomics Guide for Welders, 2012"/>
          <p:cNvPicPr>
            <a:picLocks noChangeAspect="1"/>
          </p:cNvPicPr>
          <p:nvPr/>
        </p:nvPicPr>
        <p:blipFill>
          <a:blip r:embed="rId3"/>
          <a:stretch>
            <a:fillRect/>
          </a:stretch>
        </p:blipFill>
        <p:spPr>
          <a:xfrm>
            <a:off x="9608767" y="533401"/>
            <a:ext cx="2170352" cy="2771775"/>
          </a:xfrm>
          <a:prstGeom prst="rect">
            <a:avLst/>
          </a:prstGeom>
        </p:spPr>
      </p:pic>
      <p:pic>
        <p:nvPicPr>
          <p:cNvPr id="28677" name="Picture 7" descr="A large robotic welder creating a weld with no employees nearby." title="Source:  NIOSH ergonomic interven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819400"/>
            <a:ext cx="5055143" cy="350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043932471"/>
      </p:ext>
    </p:extLst>
  </p:cSld>
  <p:clrMapOvr>
    <a:masterClrMapping/>
  </p:clrMapOvr>
  <p:timing>
    <p:tnLst>
      <p:par>
        <p:cTn id="1" dur="indefinite" restart="never" nodeType="tmRoot"/>
      </p:par>
    </p:tnLst>
    <p:bldLst>
      <p:bldP spid="2867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1"/>
            <a:ext cx="11049000" cy="639763"/>
          </a:xfrm>
        </p:spPr>
        <p:txBody>
          <a:bodyPr/>
          <a:lstStyle/>
          <a:p>
            <a:r>
              <a:rPr lang="en-US" dirty="0" smtClean="0"/>
              <a:t>Reduce reaching and distraction</a:t>
            </a:r>
            <a:endParaRPr lang="en-US" dirty="0"/>
          </a:p>
        </p:txBody>
      </p:sp>
      <p:sp>
        <p:nvSpPr>
          <p:cNvPr id="3" name="Content Placeholder 2"/>
          <p:cNvSpPr>
            <a:spLocks noGrp="1"/>
          </p:cNvSpPr>
          <p:nvPr>
            <p:ph idx="10"/>
          </p:nvPr>
        </p:nvSpPr>
        <p:spPr>
          <a:xfrm>
            <a:off x="990600" y="1676401"/>
            <a:ext cx="5791200" cy="4465637"/>
          </a:xfrm>
        </p:spPr>
        <p:txBody>
          <a:bodyPr/>
          <a:lstStyle/>
          <a:p>
            <a:pPr marL="0" indent="0">
              <a:buNone/>
            </a:pPr>
            <a:r>
              <a:rPr lang="en-US" dirty="0"/>
              <a:t>Well-organized work </a:t>
            </a:r>
            <a:r>
              <a:rPr lang="en-US" dirty="0" smtClean="0"/>
              <a:t>area</a:t>
            </a:r>
          </a:p>
          <a:p>
            <a:pPr marL="517525" indent="-284163"/>
            <a:r>
              <a:rPr lang="en-US" sz="2400" dirty="0" smtClean="0"/>
              <a:t>Important tools within easy reach</a:t>
            </a:r>
          </a:p>
          <a:p>
            <a:pPr marL="517525" indent="-284163"/>
            <a:r>
              <a:rPr lang="en-US" sz="2400" dirty="0" smtClean="0"/>
              <a:t>Increases productivity</a:t>
            </a:r>
          </a:p>
          <a:p>
            <a:pPr marL="517525" indent="-284163"/>
            <a:r>
              <a:rPr lang="en-US" sz="2400" dirty="0" smtClean="0"/>
              <a:t>Improves focus</a:t>
            </a:r>
          </a:p>
          <a:p>
            <a:pPr marL="517525" indent="-284163"/>
            <a:r>
              <a:rPr lang="en-US" sz="2400" dirty="0" smtClean="0"/>
              <a:t>Reduces errors</a:t>
            </a:r>
          </a:p>
          <a:p>
            <a:pPr marL="517525" indent="-284163"/>
            <a:r>
              <a:rPr lang="en-US" sz="2400" dirty="0" smtClean="0"/>
              <a:t>Saves time</a:t>
            </a:r>
          </a:p>
          <a:p>
            <a:pPr marL="517525" indent="-284163"/>
            <a:r>
              <a:rPr lang="en-US" sz="2400" dirty="0" smtClean="0"/>
              <a:t>Is safer</a:t>
            </a:r>
          </a:p>
          <a:p>
            <a:pPr marL="517525"/>
            <a:endParaRPr lang="en-US" sz="2400" dirty="0"/>
          </a:p>
        </p:txBody>
      </p:sp>
      <p:pic>
        <p:nvPicPr>
          <p:cNvPr id="4" name="Picture 3" descr="Work bench with tools organized and hung within easy reach." title="L&amp;I Demonstration Project. Public Domai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1131070"/>
            <a:ext cx="3733800" cy="4980488"/>
          </a:xfrm>
          <a:prstGeom prst="rect">
            <a:avLst/>
          </a:prstGeom>
        </p:spPr>
      </p:pic>
    </p:spTree>
    <p:extLst>
      <p:ext uri="{BB962C8B-B14F-4D97-AF65-F5344CB8AC3E}">
        <p14:creationId xmlns:p14="http://schemas.microsoft.com/office/powerpoint/2010/main" val="2564538879"/>
      </p:ext>
    </p:extLst>
  </p:cSld>
  <p:clrMapOvr>
    <a:masterClrMapping/>
  </p:clrMapOvr>
  <p:timing>
    <p:tnLst>
      <p:par>
        <p:cTn id="1" dur="indefinite" restart="never" nodeType="tmRoot"/>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533401"/>
            <a:ext cx="10896600" cy="639763"/>
          </a:xfrm>
        </p:spPr>
        <p:txBody>
          <a:bodyPr/>
          <a:lstStyle/>
          <a:p>
            <a:pPr eaLnBrk="1" hangingPunct="1"/>
            <a:r>
              <a:rPr lang="en-US" altLang="en-US" dirty="0" smtClean="0"/>
              <a:t>Resources</a:t>
            </a:r>
          </a:p>
        </p:txBody>
      </p:sp>
      <p:sp>
        <p:nvSpPr>
          <p:cNvPr id="34819" name="Rectangle 5"/>
          <p:cNvSpPr>
            <a:spLocks noGrp="1" noChangeArrowheads="1"/>
          </p:cNvSpPr>
          <p:nvPr>
            <p:ph type="body" idx="4294967295"/>
          </p:nvPr>
        </p:nvSpPr>
        <p:spPr>
          <a:xfrm>
            <a:off x="838200" y="1173164"/>
            <a:ext cx="11201400" cy="5486400"/>
          </a:xfrm>
        </p:spPr>
        <p:txBody>
          <a:bodyPr/>
          <a:lstStyle/>
          <a:p>
            <a:pPr marL="0" indent="0">
              <a:lnSpc>
                <a:spcPct val="80000"/>
              </a:lnSpc>
              <a:buNone/>
            </a:pPr>
            <a:endParaRPr lang="en-US" altLang="en-US" sz="1800" dirty="0"/>
          </a:p>
          <a:p>
            <a:pPr>
              <a:lnSpc>
                <a:spcPct val="80000"/>
              </a:lnSpc>
            </a:pPr>
            <a:r>
              <a:rPr lang="en-US" altLang="en-US" sz="1800" dirty="0">
                <a:hlinkClick r:id="rId3"/>
              </a:rPr>
              <a:t>NIOSH’s Ergonomic Interventions in the Building, Repair, and Dismantling of Ships</a:t>
            </a:r>
            <a:r>
              <a:rPr lang="en-US" altLang="en-US" sz="1000" dirty="0">
                <a:hlinkClick r:id="rId3"/>
              </a:rPr>
              <a:t> </a:t>
            </a:r>
            <a:endParaRPr lang="en-US" altLang="en-US" sz="1000" dirty="0"/>
          </a:p>
          <a:p>
            <a:pPr>
              <a:lnSpc>
                <a:spcPct val="80000"/>
              </a:lnSpc>
            </a:pPr>
            <a:endParaRPr lang="en-US" altLang="en-US" sz="1800" dirty="0"/>
          </a:p>
          <a:p>
            <a:pPr>
              <a:lnSpc>
                <a:spcPct val="80000"/>
              </a:lnSpc>
            </a:pPr>
            <a:r>
              <a:rPr lang="en-US" altLang="en-US" sz="1800" dirty="0" smtClean="0">
                <a:hlinkClick r:id="rId4"/>
              </a:rPr>
              <a:t>Easy </a:t>
            </a:r>
            <a:r>
              <a:rPr lang="en-US" altLang="en-US" sz="1800" dirty="0">
                <a:hlinkClick r:id="rId4"/>
              </a:rPr>
              <a:t>Ergonomics: A practical approach for improving the workplace </a:t>
            </a:r>
            <a:r>
              <a:rPr lang="en-US" altLang="en-US" sz="1800" dirty="0"/>
              <a:t> Oregon OSHA</a:t>
            </a:r>
          </a:p>
          <a:p>
            <a:pPr marL="0" indent="0">
              <a:lnSpc>
                <a:spcPct val="80000"/>
              </a:lnSpc>
              <a:buNone/>
            </a:pPr>
            <a:endParaRPr lang="en-US" altLang="en-US" sz="1800" dirty="0" smtClean="0"/>
          </a:p>
          <a:p>
            <a:pPr>
              <a:lnSpc>
                <a:spcPct val="80000"/>
              </a:lnSpc>
            </a:pPr>
            <a:r>
              <a:rPr lang="en-US" altLang="en-US" sz="1800" dirty="0" smtClean="0">
                <a:hlinkClick r:id="rId5"/>
              </a:rPr>
              <a:t>Learn more about preventing sprains and strains</a:t>
            </a:r>
            <a:endParaRPr lang="en-US" altLang="en-US" sz="1800" dirty="0" smtClean="0"/>
          </a:p>
          <a:p>
            <a:pPr>
              <a:lnSpc>
                <a:spcPct val="80000"/>
              </a:lnSpc>
            </a:pPr>
            <a:endParaRPr lang="en-US" altLang="en-US" sz="1800" dirty="0">
              <a:hlinkClick r:id="rId6"/>
            </a:endParaRPr>
          </a:p>
          <a:p>
            <a:pPr>
              <a:lnSpc>
                <a:spcPct val="80000"/>
              </a:lnSpc>
            </a:pPr>
            <a:r>
              <a:rPr lang="en-US" altLang="en-US" sz="1800" dirty="0" smtClean="0">
                <a:hlinkClick r:id="rId6"/>
              </a:rPr>
              <a:t>Helpful </a:t>
            </a:r>
            <a:r>
              <a:rPr lang="en-US" altLang="en-US" sz="1800" dirty="0">
                <a:hlinkClick r:id="rId6"/>
              </a:rPr>
              <a:t>tools for your Accident Prevention Program (APP</a:t>
            </a:r>
            <a:r>
              <a:rPr lang="en-US" altLang="en-US" sz="1800" dirty="0" smtClean="0">
                <a:hlinkClick r:id="rId6"/>
              </a:rPr>
              <a:t>)</a:t>
            </a:r>
            <a:br>
              <a:rPr lang="en-US" altLang="en-US" sz="1800" dirty="0" smtClean="0">
                <a:hlinkClick r:id="rId6"/>
              </a:rPr>
            </a:br>
            <a:endParaRPr lang="en-US" altLang="en-US" sz="1800" dirty="0"/>
          </a:p>
          <a:p>
            <a:pPr>
              <a:lnSpc>
                <a:spcPct val="80000"/>
              </a:lnSpc>
            </a:pPr>
            <a:r>
              <a:rPr lang="en-US" altLang="en-US" sz="1800" dirty="0">
                <a:solidFill>
                  <a:srgbClr val="FF0000"/>
                </a:solidFill>
                <a:hlinkClick r:id="rId7"/>
              </a:rPr>
              <a:t>SHARP Program</a:t>
            </a:r>
            <a:endParaRPr lang="en-US" altLang="en-US" sz="1800" dirty="0">
              <a:solidFill>
                <a:srgbClr val="FF0000"/>
              </a:solidFill>
            </a:endParaRPr>
          </a:p>
          <a:p>
            <a:pPr marL="0" indent="0">
              <a:lnSpc>
                <a:spcPct val="80000"/>
              </a:lnSpc>
              <a:buNone/>
            </a:pPr>
            <a:endParaRPr lang="en-US" altLang="en-US" sz="1800" dirty="0"/>
          </a:p>
        </p:txBody>
      </p:sp>
      <p:pic>
        <p:nvPicPr>
          <p:cNvPr id="4" name="Picture 7" descr=" SHARP stands for safety and health assessment and research for prevention." title="SHARP logo">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2800" y="3657600"/>
            <a:ext cx="2415742" cy="93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691339664"/>
      </p:ext>
    </p:extLst>
  </p:cSld>
  <p:clrMapOvr>
    <a:masterClrMapping/>
  </p:clrMapOvr>
  <p:timing>
    <p:tnLst>
      <p:par>
        <p:cTn id="1" dur="indefinite" restart="never" nodeType="tmRoot"/>
      </p:par>
    </p:tnLst>
    <p:bldLst>
      <p:bldP spid="348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Help from L&amp;I at no cost to you</a:t>
            </a:r>
            <a:endParaRPr lang="en-US" dirty="0"/>
          </a:p>
        </p:txBody>
      </p:sp>
      <p:sp>
        <p:nvSpPr>
          <p:cNvPr id="5" name="Content Placeholder 4"/>
          <p:cNvSpPr>
            <a:spLocks noGrp="1"/>
          </p:cNvSpPr>
          <p:nvPr>
            <p:ph idx="10"/>
          </p:nvPr>
        </p:nvSpPr>
        <p:spPr>
          <a:xfrm>
            <a:off x="430696" y="1348581"/>
            <a:ext cx="9018104" cy="4465637"/>
          </a:xfrm>
        </p:spPr>
        <p:txBody>
          <a:bodyPr/>
          <a:lstStyle/>
          <a:p>
            <a:pPr marL="0" indent="0">
              <a:buNone/>
            </a:pPr>
            <a:r>
              <a:rPr lang="en-US" dirty="0" smtClean="0"/>
              <a:t>We offer free, confidential consultations to help you prevent sprains and strains in your workplace.</a:t>
            </a:r>
          </a:p>
          <a:p>
            <a:pPr marL="0" indent="0">
              <a:buNone/>
            </a:pPr>
            <a:r>
              <a:rPr lang="en-US" dirty="0" smtClean="0"/>
              <a:t>To learn more:</a:t>
            </a:r>
          </a:p>
          <a:p>
            <a:pPr>
              <a:lnSpc>
                <a:spcPct val="150000"/>
              </a:lnSpc>
            </a:pPr>
            <a:r>
              <a:rPr lang="en-US" dirty="0" smtClean="0">
                <a:hlinkClick r:id="rId3"/>
              </a:rPr>
              <a:t>Click here to email us </a:t>
            </a:r>
            <a:r>
              <a:rPr lang="en-US" dirty="0" smtClean="0"/>
              <a:t>at </a:t>
            </a:r>
            <a:r>
              <a:rPr lang="en-US" u="sng" dirty="0" smtClean="0">
                <a:hlinkClick r:id="rId3"/>
              </a:rPr>
              <a:t>Ergonomics@Lni.wa.gov</a:t>
            </a:r>
            <a:endParaRPr lang="en-US" u="sng" dirty="0" smtClean="0"/>
          </a:p>
          <a:p>
            <a:pPr>
              <a:lnSpc>
                <a:spcPct val="150000"/>
              </a:lnSpc>
            </a:pPr>
            <a:r>
              <a:rPr lang="en-US" dirty="0" smtClean="0"/>
              <a:t>Call – (360) 902-5450</a:t>
            </a:r>
          </a:p>
          <a:p>
            <a:pPr>
              <a:lnSpc>
                <a:spcPct val="150000"/>
              </a:lnSpc>
            </a:pPr>
            <a:r>
              <a:rPr lang="en-US" dirty="0" smtClean="0">
                <a:hlinkClick r:id="rId4"/>
              </a:rPr>
              <a:t>Get help with ergonomics</a:t>
            </a:r>
            <a:endParaRPr lang="en-US" sz="2400" dirty="0">
              <a:latin typeface="Arial Black" panose="020B0A04020102020204" pitchFamily="34" charset="0"/>
            </a:endParaRPr>
          </a:p>
        </p:txBody>
      </p:sp>
      <p:pic>
        <p:nvPicPr>
          <p:cNvPr id="6" name="Picture 5" descr="A friendly L&amp;I consultant talking to a manager in a warehouse while an employee lifts boxes in the background." title="L&amp;I photo. Public Domai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72400" y="3604590"/>
            <a:ext cx="3829634" cy="2438400"/>
          </a:xfrm>
          <a:prstGeom prst="rect">
            <a:avLst/>
          </a:prstGeom>
        </p:spPr>
      </p:pic>
    </p:spTree>
    <p:extLst>
      <p:ext uri="{BB962C8B-B14F-4D97-AF65-F5344CB8AC3E}">
        <p14:creationId xmlns:p14="http://schemas.microsoft.com/office/powerpoint/2010/main" val="1579534647"/>
      </p:ext>
    </p:extLst>
  </p:cSld>
  <p:clrMapOvr>
    <a:masterClrMapping/>
  </p:clrMapOvr>
  <p:timing>
    <p:tnLst>
      <p:par>
        <p:cTn id="1" dur="indefinite" restart="never" nodeType="tmRoot"/>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609600" y="533401"/>
            <a:ext cx="11125200" cy="639763"/>
          </a:xfrm>
        </p:spPr>
        <p:txBody>
          <a:bodyPr/>
          <a:lstStyle/>
          <a:p>
            <a:pPr eaLnBrk="1" hangingPunct="1"/>
            <a:r>
              <a:rPr lang="en-US" altLang="en-US" dirty="0" smtClean="0"/>
              <a:t>Sprain, strain and overuse (SSO) injuries</a:t>
            </a:r>
          </a:p>
        </p:txBody>
      </p:sp>
      <p:sp>
        <p:nvSpPr>
          <p:cNvPr id="30722" name="Text Box 2"/>
          <p:cNvSpPr txBox="1">
            <a:spLocks noChangeArrowheads="1"/>
          </p:cNvSpPr>
          <p:nvPr/>
        </p:nvSpPr>
        <p:spPr bwMode="auto">
          <a:xfrm>
            <a:off x="1143001" y="1444400"/>
            <a:ext cx="5714999" cy="41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lvl1pPr defTabSz="865188" eaLnBrk="0" hangingPunct="0">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defTabSz="865188" eaLnBrk="0" hangingPunct="0">
              <a:spcBef>
                <a:spcPct val="20000"/>
              </a:spcBef>
              <a:buClr>
                <a:srgbClr val="005595"/>
              </a:buClr>
              <a:buChar char="–"/>
              <a:defRPr sz="2400">
                <a:solidFill>
                  <a:schemeClr val="tx1"/>
                </a:solidFill>
                <a:latin typeface="Arial" panose="020B0604020202020204" pitchFamily="34" charset="0"/>
              </a:defRPr>
            </a:lvl2pPr>
            <a:lvl3pPr marL="1143000" indent="-228600" defTabSz="865188" eaLnBrk="0" hangingPunct="0">
              <a:spcBef>
                <a:spcPct val="20000"/>
              </a:spcBef>
              <a:buClr>
                <a:srgbClr val="005595"/>
              </a:buClr>
              <a:buChar char="•"/>
              <a:defRPr sz="2000">
                <a:solidFill>
                  <a:schemeClr val="tx1"/>
                </a:solidFill>
                <a:latin typeface="Arial" panose="020B0604020202020204" pitchFamily="34" charset="0"/>
              </a:defRPr>
            </a:lvl3pPr>
            <a:lvl4pPr marL="1600200" indent="-228600" defTabSz="865188" eaLnBrk="0" hangingPunct="0">
              <a:spcBef>
                <a:spcPct val="20000"/>
              </a:spcBef>
              <a:buClr>
                <a:srgbClr val="005595"/>
              </a:buClr>
              <a:buChar char="–"/>
              <a:defRPr>
                <a:solidFill>
                  <a:schemeClr val="tx1"/>
                </a:solidFill>
                <a:latin typeface="Arial" panose="020B0604020202020204" pitchFamily="34" charset="0"/>
              </a:defRPr>
            </a:lvl4pPr>
            <a:lvl5pPr marL="2057400" indent="-228600" defTabSz="865188" eaLnBrk="0" hangingPunct="0">
              <a:spcBef>
                <a:spcPct val="20000"/>
              </a:spcBef>
              <a:buClr>
                <a:srgbClr val="005595"/>
              </a:buClr>
              <a:buChar char="»"/>
              <a:defRPr>
                <a:solidFill>
                  <a:schemeClr val="tx1"/>
                </a:solidFill>
                <a:latin typeface="Arial" panose="020B0604020202020204" pitchFamily="34" charset="0"/>
              </a:defRPr>
            </a:lvl5pPr>
            <a:lvl6pPr marL="2514600" indent="-228600" defTabSz="865188"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defTabSz="865188"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defTabSz="865188"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defTabSz="865188"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marL="457200" indent="-457200" eaLnBrk="1" hangingPunct="1">
              <a:spcBef>
                <a:spcPct val="0"/>
              </a:spcBef>
            </a:pPr>
            <a:r>
              <a:rPr lang="en-US" altLang="en-US" sz="2400" dirty="0" smtClean="0">
                <a:latin typeface="+mn-lt"/>
              </a:rPr>
              <a:t>Physical damage that occurs </a:t>
            </a:r>
            <a:r>
              <a:rPr lang="en-US" altLang="en-US" sz="2400" dirty="0">
                <a:latin typeface="+mn-lt"/>
              </a:rPr>
              <a:t>over </a:t>
            </a:r>
            <a:r>
              <a:rPr lang="en-US" altLang="en-US" sz="2400" dirty="0" smtClean="0">
                <a:latin typeface="+mn-lt"/>
              </a:rPr>
              <a:t>time, and not so much from a </a:t>
            </a:r>
            <a:r>
              <a:rPr lang="en-US" altLang="en-US" sz="2400" dirty="0">
                <a:latin typeface="+mn-lt"/>
              </a:rPr>
              <a:t>single </a:t>
            </a:r>
            <a:r>
              <a:rPr lang="en-US" altLang="en-US" sz="2400" dirty="0" smtClean="0">
                <a:latin typeface="+mn-lt"/>
              </a:rPr>
              <a:t>incident</a:t>
            </a:r>
          </a:p>
          <a:p>
            <a:pPr marL="342900" indent="-342900" eaLnBrk="1" hangingPunct="1">
              <a:spcBef>
                <a:spcPct val="0"/>
              </a:spcBef>
            </a:pPr>
            <a:endParaRPr lang="en-US" altLang="en-US" sz="2400" dirty="0">
              <a:latin typeface="+mn-lt"/>
            </a:endParaRPr>
          </a:p>
          <a:p>
            <a:pPr marL="457200" indent="-457200" eaLnBrk="1" hangingPunct="1">
              <a:spcBef>
                <a:spcPct val="0"/>
              </a:spcBef>
            </a:pPr>
            <a:r>
              <a:rPr lang="en-US" altLang="en-US" sz="2400" dirty="0" smtClean="0">
                <a:latin typeface="+mn-lt"/>
              </a:rPr>
              <a:t>Happen </a:t>
            </a:r>
            <a:r>
              <a:rPr lang="en-US" altLang="en-US" sz="2400" dirty="0">
                <a:latin typeface="+mn-lt"/>
              </a:rPr>
              <a:t>when the physical demands of work cause wear and tear on the </a:t>
            </a:r>
            <a:r>
              <a:rPr lang="en-US" altLang="en-US" sz="2400" dirty="0" smtClean="0">
                <a:latin typeface="+mn-lt"/>
              </a:rPr>
              <a:t>body</a:t>
            </a:r>
          </a:p>
          <a:p>
            <a:pPr marL="457200" indent="-457200" eaLnBrk="1" hangingPunct="1">
              <a:spcBef>
                <a:spcPct val="0"/>
              </a:spcBef>
            </a:pPr>
            <a:endParaRPr lang="en-US" altLang="en-US" sz="2400" dirty="0">
              <a:latin typeface="+mn-lt"/>
            </a:endParaRPr>
          </a:p>
          <a:p>
            <a:pPr marL="457200" indent="-457200" eaLnBrk="1" hangingPunct="1">
              <a:spcBef>
                <a:spcPct val="0"/>
              </a:spcBef>
            </a:pPr>
            <a:r>
              <a:rPr lang="en-US" altLang="en-US" sz="2400" dirty="0" smtClean="0">
                <a:latin typeface="+mn-lt"/>
              </a:rPr>
              <a:t>Involve </a:t>
            </a:r>
            <a:r>
              <a:rPr lang="en-US" altLang="en-US" sz="2400" dirty="0">
                <a:latin typeface="+mn-lt"/>
              </a:rPr>
              <a:t>soft tissues such as muscles, tendons, ligaments, joints, nerves, blood vessels.</a:t>
            </a:r>
          </a:p>
        </p:txBody>
      </p:sp>
      <p:pic>
        <p:nvPicPr>
          <p:cNvPr id="8" name="Picture 7" descr="Welder works near floor level with neck,  hips and knees extemely bent. " title="Public Domain US Government CC"/>
          <p:cNvPicPr>
            <a:picLocks noChangeAspect="1"/>
          </p:cNvPicPr>
          <p:nvPr/>
        </p:nvPicPr>
        <p:blipFill rotWithShape="1">
          <a:blip r:embed="rId3">
            <a:extLst>
              <a:ext uri="{28A0092B-C50C-407E-A947-70E740481C1C}">
                <a14:useLocalDpi xmlns:a14="http://schemas.microsoft.com/office/drawing/2010/main" val="0"/>
              </a:ext>
            </a:extLst>
          </a:blip>
          <a:srcRect l="13204" t="7143" r="47747" b="11654"/>
          <a:stretch/>
        </p:blipFill>
        <p:spPr>
          <a:xfrm>
            <a:off x="8232556" y="1870488"/>
            <a:ext cx="2699188" cy="3737337"/>
          </a:xfrm>
          <a:prstGeom prst="rect">
            <a:avLst/>
          </a:prstGeom>
        </p:spPr>
      </p:pic>
      <p:sp>
        <p:nvSpPr>
          <p:cNvPr id="4" name="TextBox 3"/>
          <p:cNvSpPr txBox="1"/>
          <p:nvPr/>
        </p:nvSpPr>
        <p:spPr>
          <a:xfrm>
            <a:off x="6477000" y="2362200"/>
            <a:ext cx="1828800" cy="584775"/>
          </a:xfrm>
          <a:prstGeom prst="rect">
            <a:avLst/>
          </a:prstGeom>
          <a:noFill/>
        </p:spPr>
        <p:txBody>
          <a:bodyPr wrap="square" rtlCol="0">
            <a:spAutoFit/>
          </a:bodyPr>
          <a:lstStyle/>
          <a:p>
            <a:r>
              <a:rPr lang="en-US" sz="1600" dirty="0" smtClean="0"/>
              <a:t>Rotator cuff tears; Bursitis</a:t>
            </a:r>
            <a:endParaRPr lang="en-US" sz="1600" dirty="0"/>
          </a:p>
        </p:txBody>
      </p:sp>
      <p:cxnSp>
        <p:nvCxnSpPr>
          <p:cNvPr id="16" name="Straight Connector 15" descr="Connecting line points to welder's shoulder."/>
          <p:cNvCxnSpPr/>
          <p:nvPr/>
        </p:nvCxnSpPr>
        <p:spPr>
          <a:xfrm>
            <a:off x="7716728" y="2810725"/>
            <a:ext cx="1556651" cy="144814"/>
          </a:xfrm>
          <a:prstGeom prst="line">
            <a:avLst/>
          </a:prstGeom>
        </p:spPr>
        <p:style>
          <a:lnRef idx="1">
            <a:schemeClr val="accent6"/>
          </a:lnRef>
          <a:fillRef idx="0">
            <a:schemeClr val="accent6"/>
          </a:fillRef>
          <a:effectRef idx="0">
            <a:schemeClr val="accent6"/>
          </a:effectRef>
          <a:fontRef idx="minor">
            <a:schemeClr val="tx1"/>
          </a:fontRef>
        </p:style>
      </p:cxnSp>
      <p:sp>
        <p:nvSpPr>
          <p:cNvPr id="3" name="TextBox 2"/>
          <p:cNvSpPr txBox="1"/>
          <p:nvPr/>
        </p:nvSpPr>
        <p:spPr>
          <a:xfrm>
            <a:off x="7010400" y="3911025"/>
            <a:ext cx="1047750" cy="584775"/>
          </a:xfrm>
          <a:prstGeom prst="rect">
            <a:avLst/>
          </a:prstGeom>
          <a:noFill/>
        </p:spPr>
        <p:txBody>
          <a:bodyPr wrap="square" rtlCol="0">
            <a:spAutoFit/>
          </a:bodyPr>
          <a:lstStyle/>
          <a:p>
            <a:r>
              <a:rPr lang="en-US" sz="1600" dirty="0" smtClean="0"/>
              <a:t>Tennis elbow</a:t>
            </a:r>
            <a:endParaRPr lang="en-US" sz="1600" dirty="0"/>
          </a:p>
        </p:txBody>
      </p:sp>
      <p:cxnSp>
        <p:nvCxnSpPr>
          <p:cNvPr id="17" name="Straight Connector 16" descr="Connecting line points to welder's elbow."/>
          <p:cNvCxnSpPr/>
          <p:nvPr/>
        </p:nvCxnSpPr>
        <p:spPr>
          <a:xfrm flipV="1">
            <a:off x="7881072" y="3704215"/>
            <a:ext cx="1843773" cy="479739"/>
          </a:xfrm>
          <a:prstGeom prst="line">
            <a:avLst/>
          </a:prstGeom>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0991850" y="3810000"/>
            <a:ext cx="1200150" cy="830997"/>
          </a:xfrm>
          <a:prstGeom prst="rect">
            <a:avLst/>
          </a:prstGeom>
          <a:noFill/>
        </p:spPr>
        <p:txBody>
          <a:bodyPr wrap="square" rtlCol="0">
            <a:spAutoFit/>
          </a:bodyPr>
          <a:lstStyle/>
          <a:p>
            <a:r>
              <a:rPr lang="en-US" sz="1600" dirty="0" smtClean="0"/>
              <a:t>Bursitis; Meniscus tears</a:t>
            </a:r>
            <a:endParaRPr lang="en-US" sz="1600" dirty="0"/>
          </a:p>
        </p:txBody>
      </p:sp>
      <p:cxnSp>
        <p:nvCxnSpPr>
          <p:cNvPr id="18" name="Straight Connector 17" descr="Connecting line points to Welder's knee."/>
          <p:cNvCxnSpPr/>
          <p:nvPr/>
        </p:nvCxnSpPr>
        <p:spPr>
          <a:xfrm>
            <a:off x="10134600" y="4038600"/>
            <a:ext cx="876300" cy="246370"/>
          </a:xfrm>
          <a:prstGeom prst="line">
            <a:avLst/>
          </a:prstGeom>
        </p:spPr>
        <p:style>
          <a:lnRef idx="1">
            <a:schemeClr val="accent6"/>
          </a:lnRef>
          <a:fillRef idx="0">
            <a:schemeClr val="accent6"/>
          </a:fillRef>
          <a:effectRef idx="0">
            <a:schemeClr val="accent6"/>
          </a:effectRef>
          <a:fontRef idx="minor">
            <a:schemeClr val="tx1"/>
          </a:fontRef>
        </p:style>
      </p:cxnSp>
      <p:sp>
        <p:nvSpPr>
          <p:cNvPr id="6" name="TextBox 5"/>
          <p:cNvSpPr txBox="1"/>
          <p:nvPr/>
        </p:nvSpPr>
        <p:spPr>
          <a:xfrm>
            <a:off x="11125200" y="1447800"/>
            <a:ext cx="1219200" cy="1107996"/>
          </a:xfrm>
          <a:prstGeom prst="rect">
            <a:avLst/>
          </a:prstGeom>
          <a:noFill/>
        </p:spPr>
        <p:txBody>
          <a:bodyPr wrap="square" rtlCol="0">
            <a:spAutoFit/>
          </a:bodyPr>
          <a:lstStyle/>
          <a:p>
            <a:r>
              <a:rPr lang="en-US" sz="1600" dirty="0" smtClean="0"/>
              <a:t>Carpal tunnel syndrome;</a:t>
            </a:r>
          </a:p>
          <a:p>
            <a:r>
              <a:rPr lang="en-US" sz="1600" dirty="0" smtClean="0"/>
              <a:t>Tendinitis</a:t>
            </a:r>
            <a:endParaRPr lang="en-US" sz="1600" dirty="0"/>
          </a:p>
        </p:txBody>
      </p:sp>
      <p:cxnSp>
        <p:nvCxnSpPr>
          <p:cNvPr id="19" name="Straight Connector 18" descr="Connecting line points at Welder's wrist."/>
          <p:cNvCxnSpPr/>
          <p:nvPr/>
        </p:nvCxnSpPr>
        <p:spPr>
          <a:xfrm flipH="1">
            <a:off x="10122491" y="2514600"/>
            <a:ext cx="1469434" cy="965221"/>
          </a:xfrm>
          <a:prstGeom prst="line">
            <a:avLst/>
          </a:prstGeom>
        </p:spPr>
        <p:style>
          <a:lnRef idx="1">
            <a:schemeClr val="accent6"/>
          </a:lnRef>
          <a:fillRef idx="0">
            <a:schemeClr val="accent6"/>
          </a:fillRef>
          <a:effectRef idx="0">
            <a:schemeClr val="accent6"/>
          </a:effectRef>
          <a:fontRef idx="minor">
            <a:schemeClr val="tx1"/>
          </a:fontRef>
        </p:style>
      </p:cxnSp>
      <p:sp>
        <p:nvSpPr>
          <p:cNvPr id="2" name="TextBox 1"/>
          <p:cNvSpPr txBox="1"/>
          <p:nvPr/>
        </p:nvSpPr>
        <p:spPr>
          <a:xfrm>
            <a:off x="8153400" y="1444400"/>
            <a:ext cx="1447800" cy="338554"/>
          </a:xfrm>
          <a:prstGeom prst="rect">
            <a:avLst/>
          </a:prstGeom>
          <a:noFill/>
        </p:spPr>
        <p:txBody>
          <a:bodyPr wrap="square" rtlCol="0">
            <a:spAutoFit/>
          </a:bodyPr>
          <a:lstStyle/>
          <a:p>
            <a:r>
              <a:rPr lang="en-US" sz="1600" dirty="0" smtClean="0"/>
              <a:t>Neck strain</a:t>
            </a:r>
            <a:endParaRPr lang="en-US" sz="1600" dirty="0"/>
          </a:p>
        </p:txBody>
      </p:sp>
      <p:cxnSp>
        <p:nvCxnSpPr>
          <p:cNvPr id="9" name="Straight Connector 8" descr="Connecting line points to welder's neck."/>
          <p:cNvCxnSpPr/>
          <p:nvPr/>
        </p:nvCxnSpPr>
        <p:spPr>
          <a:xfrm>
            <a:off x="8838692" y="1715319"/>
            <a:ext cx="566305" cy="545813"/>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110386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7"/>
          <p:cNvSpPr>
            <a:spLocks noGrp="1" noChangeArrowheads="1"/>
          </p:cNvSpPr>
          <p:nvPr>
            <p:ph type="title"/>
          </p:nvPr>
        </p:nvSpPr>
        <p:spPr>
          <a:xfrm>
            <a:off x="609600" y="533401"/>
            <a:ext cx="11125200" cy="639763"/>
          </a:xfrm>
        </p:spPr>
        <p:txBody>
          <a:bodyPr/>
          <a:lstStyle/>
          <a:p>
            <a:pPr eaLnBrk="1" hangingPunct="1"/>
            <a:r>
              <a:rPr lang="en-US" altLang="en-US" dirty="0" smtClean="0"/>
              <a:t>Common SSO injuries among welders</a:t>
            </a:r>
          </a:p>
        </p:txBody>
      </p:sp>
      <p:sp>
        <p:nvSpPr>
          <p:cNvPr id="3" name="Rectangle 2"/>
          <p:cNvSpPr/>
          <p:nvPr/>
        </p:nvSpPr>
        <p:spPr>
          <a:xfrm>
            <a:off x="1143000" y="1676400"/>
            <a:ext cx="6096000" cy="3970318"/>
          </a:xfrm>
          <a:prstGeom prst="rect">
            <a:avLst/>
          </a:prstGeom>
        </p:spPr>
        <p:txBody>
          <a:bodyPr>
            <a:spAutoFit/>
          </a:bodyPr>
          <a:lstStyle/>
          <a:p>
            <a:pPr marL="285750" indent="-285750" eaLnBrk="1" hangingPunct="1">
              <a:lnSpc>
                <a:spcPct val="150000"/>
              </a:lnSpc>
              <a:buClr>
                <a:srgbClr val="005595"/>
              </a:buClr>
              <a:buFont typeface="Wingdings" panose="05000000000000000000" pitchFamily="2" charset="2"/>
              <a:buChar char="§"/>
            </a:pPr>
            <a:r>
              <a:rPr lang="en-US" altLang="en-US" sz="2400" dirty="0"/>
              <a:t>Back injuries</a:t>
            </a:r>
          </a:p>
          <a:p>
            <a:pPr marL="285750" indent="-285750" eaLnBrk="1" hangingPunct="1">
              <a:lnSpc>
                <a:spcPct val="150000"/>
              </a:lnSpc>
              <a:buClr>
                <a:srgbClr val="005595"/>
              </a:buClr>
              <a:buFont typeface="Wingdings" panose="05000000000000000000" pitchFamily="2" charset="2"/>
              <a:buChar char="§"/>
            </a:pPr>
            <a:r>
              <a:rPr lang="en-US" altLang="en-US" sz="2400" dirty="0"/>
              <a:t>Shoulder </a:t>
            </a:r>
            <a:r>
              <a:rPr lang="en-US" altLang="en-US" sz="2400" dirty="0" smtClean="0"/>
              <a:t>pain </a:t>
            </a:r>
            <a:r>
              <a:rPr lang="en-US" altLang="en-US" sz="2400" dirty="0"/>
              <a:t>with loss of movement</a:t>
            </a:r>
          </a:p>
          <a:p>
            <a:pPr marL="285750" indent="-285750" eaLnBrk="1" hangingPunct="1">
              <a:lnSpc>
                <a:spcPct val="150000"/>
              </a:lnSpc>
              <a:buClr>
                <a:srgbClr val="005595"/>
              </a:buClr>
              <a:buFont typeface="Wingdings" panose="05000000000000000000" pitchFamily="2" charset="2"/>
              <a:buChar char="§"/>
            </a:pPr>
            <a:r>
              <a:rPr lang="en-US" altLang="en-US" sz="2400" dirty="0"/>
              <a:t>Tendinitis or bursitis</a:t>
            </a:r>
          </a:p>
          <a:p>
            <a:pPr marL="285750" indent="-285750" eaLnBrk="1" hangingPunct="1">
              <a:lnSpc>
                <a:spcPct val="150000"/>
              </a:lnSpc>
              <a:buClr>
                <a:srgbClr val="005595"/>
              </a:buClr>
              <a:buFont typeface="Wingdings" panose="05000000000000000000" pitchFamily="2" charset="2"/>
              <a:buChar char="§"/>
            </a:pPr>
            <a:r>
              <a:rPr lang="en-US" altLang="en-US" sz="2400" dirty="0" smtClean="0"/>
              <a:t>Muscle </a:t>
            </a:r>
            <a:r>
              <a:rPr lang="en-US" altLang="en-US" sz="2400" dirty="0"/>
              <a:t>weakness</a:t>
            </a:r>
          </a:p>
          <a:p>
            <a:pPr marL="285750" indent="-285750" eaLnBrk="1" hangingPunct="1">
              <a:lnSpc>
                <a:spcPct val="150000"/>
              </a:lnSpc>
              <a:buClr>
                <a:srgbClr val="005595"/>
              </a:buClr>
              <a:buFont typeface="Wingdings" panose="05000000000000000000" pitchFamily="2" charset="2"/>
              <a:buChar char="§"/>
            </a:pPr>
            <a:r>
              <a:rPr lang="en-US" altLang="en-US" sz="2400" dirty="0"/>
              <a:t>Carpal tunnel syndrome</a:t>
            </a:r>
          </a:p>
          <a:p>
            <a:pPr marL="285750" indent="-285750" eaLnBrk="1" hangingPunct="1">
              <a:lnSpc>
                <a:spcPct val="150000"/>
              </a:lnSpc>
              <a:buClr>
                <a:srgbClr val="005595"/>
              </a:buClr>
              <a:buFont typeface="Wingdings" panose="05000000000000000000" pitchFamily="2" charset="2"/>
              <a:buChar char="§"/>
            </a:pPr>
            <a:r>
              <a:rPr lang="en-US" altLang="en-US" sz="2400" dirty="0"/>
              <a:t>White finger (Raynaud’s </a:t>
            </a:r>
            <a:r>
              <a:rPr lang="en-US" altLang="en-US" sz="2400" dirty="0" smtClean="0"/>
              <a:t>Syndrome</a:t>
            </a:r>
            <a:r>
              <a:rPr lang="en-US" altLang="en-US" sz="2400" dirty="0"/>
              <a:t>)</a:t>
            </a:r>
          </a:p>
          <a:p>
            <a:pPr marL="285750" indent="-285750" eaLnBrk="1" hangingPunct="1">
              <a:lnSpc>
                <a:spcPct val="150000"/>
              </a:lnSpc>
              <a:buClr>
                <a:srgbClr val="005595"/>
              </a:buClr>
              <a:buFont typeface="Wingdings" panose="05000000000000000000" pitchFamily="2" charset="2"/>
              <a:buChar char="§"/>
            </a:pPr>
            <a:r>
              <a:rPr lang="en-US" altLang="en-US" sz="2400" dirty="0"/>
              <a:t>Knee injuries</a:t>
            </a:r>
          </a:p>
        </p:txBody>
      </p:sp>
      <p:graphicFrame>
        <p:nvGraphicFramePr>
          <p:cNvPr id="7" name="Chart 6" descr="Welders, cutters, solderers injury rates: Back neck shoulder 28%; hand, arm 26%; foot, leg 20%, ears 11%, other 15%. " title="Bar graph "/>
          <p:cNvGraphicFramePr/>
          <p:nvPr>
            <p:extLst>
              <p:ext uri="{D42A27DB-BD31-4B8C-83A1-F6EECF244321}">
                <p14:modId xmlns:p14="http://schemas.microsoft.com/office/powerpoint/2010/main" val="2216015200"/>
              </p:ext>
            </p:extLst>
          </p:nvPr>
        </p:nvGraphicFramePr>
        <p:xfrm>
          <a:off x="7467600" y="1905001"/>
          <a:ext cx="3962400"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7781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1"/>
            <a:ext cx="11125200" cy="639763"/>
          </a:xfrm>
        </p:spPr>
        <p:txBody>
          <a:bodyPr/>
          <a:lstStyle/>
          <a:p>
            <a:r>
              <a:rPr lang="en-US" dirty="0" smtClean="0"/>
              <a:t>Sprain, strain and overuse injuries </a:t>
            </a:r>
            <a:r>
              <a:rPr lang="en-US" i="1" dirty="0" smtClean="0"/>
              <a:t>hurt</a:t>
            </a:r>
            <a:endParaRPr lang="en-US" i="1" dirty="0"/>
          </a:p>
        </p:txBody>
      </p:sp>
      <p:sp>
        <p:nvSpPr>
          <p:cNvPr id="8" name="Rectangle 7"/>
          <p:cNvSpPr/>
          <p:nvPr/>
        </p:nvSpPr>
        <p:spPr>
          <a:xfrm>
            <a:off x="990599" y="1618595"/>
            <a:ext cx="3809999" cy="4401205"/>
          </a:xfrm>
          <a:prstGeom prst="rect">
            <a:avLst/>
          </a:prstGeom>
        </p:spPr>
        <p:txBody>
          <a:bodyPr wrap="square">
            <a:spAutoFit/>
          </a:bodyPr>
          <a:lstStyle/>
          <a:p>
            <a:pPr marL="0" indent="0">
              <a:buNone/>
            </a:pPr>
            <a:r>
              <a:rPr lang="en-US" sz="2800" dirty="0" smtClean="0"/>
              <a:t> Signs </a:t>
            </a:r>
            <a:r>
              <a:rPr lang="en-US" sz="2800" dirty="0"/>
              <a:t>and symptoms</a:t>
            </a:r>
          </a:p>
          <a:p>
            <a:pPr marL="517525" indent="-342900">
              <a:lnSpc>
                <a:spcPct val="150000"/>
              </a:lnSpc>
              <a:buClr>
                <a:srgbClr val="005495"/>
              </a:buClr>
              <a:buFont typeface="Wingdings" panose="05000000000000000000" pitchFamily="2" charset="2"/>
              <a:buChar char="§"/>
            </a:pPr>
            <a:r>
              <a:rPr lang="en-US" sz="2400" dirty="0" smtClean="0"/>
              <a:t>Pain</a:t>
            </a:r>
            <a:endParaRPr lang="en-US" sz="2400" dirty="0"/>
          </a:p>
          <a:p>
            <a:pPr marL="517525" indent="-342900">
              <a:lnSpc>
                <a:spcPct val="150000"/>
              </a:lnSpc>
              <a:buClr>
                <a:srgbClr val="005495"/>
              </a:buClr>
              <a:buFont typeface="Wingdings" panose="05000000000000000000" pitchFamily="2" charset="2"/>
              <a:buChar char="§"/>
            </a:pPr>
            <a:r>
              <a:rPr lang="en-US" sz="2400" dirty="0"/>
              <a:t>Tingling</a:t>
            </a:r>
          </a:p>
          <a:p>
            <a:pPr marL="517525" indent="-342900">
              <a:lnSpc>
                <a:spcPct val="150000"/>
              </a:lnSpc>
              <a:buClr>
                <a:srgbClr val="005495"/>
              </a:buClr>
              <a:buFont typeface="Wingdings" panose="05000000000000000000" pitchFamily="2" charset="2"/>
              <a:buChar char="§"/>
            </a:pPr>
            <a:r>
              <a:rPr lang="en-US" sz="2400" dirty="0"/>
              <a:t>Numbness</a:t>
            </a:r>
          </a:p>
          <a:p>
            <a:pPr marL="517525" indent="-342900">
              <a:lnSpc>
                <a:spcPct val="150000"/>
              </a:lnSpc>
              <a:buClr>
                <a:srgbClr val="005495"/>
              </a:buClr>
              <a:buFont typeface="Wingdings" panose="05000000000000000000" pitchFamily="2" charset="2"/>
              <a:buChar char="§"/>
            </a:pPr>
            <a:r>
              <a:rPr lang="en-US" sz="2400" dirty="0"/>
              <a:t>Swelling</a:t>
            </a:r>
          </a:p>
          <a:p>
            <a:pPr marL="517525" indent="-342900">
              <a:lnSpc>
                <a:spcPct val="150000"/>
              </a:lnSpc>
              <a:buClr>
                <a:srgbClr val="005495"/>
              </a:buClr>
              <a:buFont typeface="Wingdings" panose="05000000000000000000" pitchFamily="2" charset="2"/>
              <a:buChar char="§"/>
            </a:pPr>
            <a:r>
              <a:rPr lang="en-US" sz="2400" dirty="0" smtClean="0"/>
              <a:t>Loss of strength</a:t>
            </a:r>
            <a:endParaRPr lang="en-US" sz="2400" dirty="0"/>
          </a:p>
          <a:p>
            <a:pPr marL="517525" indent="-342900">
              <a:lnSpc>
                <a:spcPct val="150000"/>
              </a:lnSpc>
              <a:buClr>
                <a:srgbClr val="005495"/>
              </a:buClr>
              <a:buFont typeface="Wingdings" panose="05000000000000000000" pitchFamily="2" charset="2"/>
              <a:buChar char="§"/>
            </a:pPr>
            <a:r>
              <a:rPr lang="en-US" sz="2400" dirty="0" smtClean="0"/>
              <a:t>Loss of </a:t>
            </a:r>
            <a:r>
              <a:rPr lang="en-US" sz="2400" dirty="0"/>
              <a:t>motion</a:t>
            </a:r>
          </a:p>
          <a:p>
            <a:pPr marL="517525" indent="-342900">
              <a:lnSpc>
                <a:spcPct val="150000"/>
              </a:lnSpc>
              <a:buClr>
                <a:srgbClr val="005495"/>
              </a:buClr>
              <a:buFont typeface="Wingdings" panose="05000000000000000000" pitchFamily="2" charset="2"/>
              <a:buChar char="§"/>
            </a:pPr>
            <a:r>
              <a:rPr lang="en-US" sz="2400" dirty="0" smtClean="0"/>
              <a:t>Change </a:t>
            </a:r>
            <a:r>
              <a:rPr lang="en-US" sz="2400" dirty="0"/>
              <a:t>in color</a:t>
            </a:r>
          </a:p>
        </p:txBody>
      </p:sp>
      <p:pic>
        <p:nvPicPr>
          <p:cNvPr id="5" name="Picture 4" descr="man holding low back" title="L&amp;I public domain"/>
          <p:cNvPicPr>
            <a:picLocks noChangeAspect="1"/>
          </p:cNvPicPr>
          <p:nvPr/>
        </p:nvPicPr>
        <p:blipFill>
          <a:blip r:embed="rId3"/>
          <a:stretch>
            <a:fillRect/>
          </a:stretch>
        </p:blipFill>
        <p:spPr>
          <a:xfrm>
            <a:off x="8772525" y="304800"/>
            <a:ext cx="1971675" cy="2771775"/>
          </a:xfrm>
          <a:prstGeom prst="rect">
            <a:avLst/>
          </a:prstGeom>
        </p:spPr>
      </p:pic>
      <p:pic>
        <p:nvPicPr>
          <p:cNvPr id="4" name="Picture 3" descr="Man holding shoulder" title="L&amp;I Public domain"/>
          <p:cNvPicPr>
            <a:picLocks noChangeAspect="1"/>
          </p:cNvPicPr>
          <p:nvPr/>
        </p:nvPicPr>
        <p:blipFill rotWithShape="1">
          <a:blip r:embed="rId4" cstate="print">
            <a:extLst>
              <a:ext uri="{28A0092B-C50C-407E-A947-70E740481C1C}">
                <a14:useLocalDpi xmlns:a14="http://schemas.microsoft.com/office/drawing/2010/main" val="0"/>
              </a:ext>
            </a:extLst>
          </a:blip>
          <a:srcRect l="20001" t="7778" r="11665" b="18889"/>
          <a:stretch/>
        </p:blipFill>
        <p:spPr>
          <a:xfrm>
            <a:off x="8512542" y="3200400"/>
            <a:ext cx="1866870" cy="1502603"/>
          </a:xfrm>
          <a:prstGeom prst="rect">
            <a:avLst/>
          </a:prstGeom>
        </p:spPr>
      </p:pic>
      <p:pic>
        <p:nvPicPr>
          <p:cNvPr id="6" name="Picture 5" descr="Left hand holding right wrist" title="L&amp;I. Public Domain"/>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322" t="15385" r="447" b="13846"/>
          <a:stretch/>
        </p:blipFill>
        <p:spPr>
          <a:xfrm>
            <a:off x="7315200" y="4833281"/>
            <a:ext cx="2748779" cy="1470277"/>
          </a:xfrm>
          <a:prstGeom prst="rect">
            <a:avLst/>
          </a:prstGeom>
        </p:spPr>
      </p:pic>
    </p:spTree>
    <p:extLst>
      <p:ext uri="{BB962C8B-B14F-4D97-AF65-F5344CB8AC3E}">
        <p14:creationId xmlns:p14="http://schemas.microsoft.com/office/powerpoint/2010/main" val="1859205497"/>
      </p:ext>
    </p:extLst>
  </p:cSld>
  <p:clrMapOvr>
    <a:masterClrMapping/>
  </p:clrMapOvr>
  <p:timing>
    <p:tnLst>
      <p:par>
        <p:cTn id="1" dur="indefinite" restart="never" nodeType="tmRoot"/>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1"/>
            <a:ext cx="11125200" cy="639763"/>
          </a:xfrm>
        </p:spPr>
        <p:txBody>
          <a:bodyPr/>
          <a:lstStyle/>
          <a:p>
            <a:r>
              <a:rPr lang="en-US" dirty="0" smtClean="0"/>
              <a:t>Sprain, strain and overuse injuries can </a:t>
            </a:r>
            <a:r>
              <a:rPr lang="en-US" i="1" dirty="0" smtClean="0"/>
              <a:t>keep you from working</a:t>
            </a:r>
            <a:endParaRPr lang="en-US" i="1" dirty="0"/>
          </a:p>
        </p:txBody>
      </p:sp>
      <p:sp>
        <p:nvSpPr>
          <p:cNvPr id="28" name="Rectangle 3" descr="Illustration representing 3 welders:  2 are black, one is red, depicting 1/3. " title="Clip Art Welder Icon 106792"/>
          <p:cNvSpPr txBox="1">
            <a:spLocks noChangeArrowheads="1"/>
          </p:cNvSpPr>
          <p:nvPr/>
        </p:nvSpPr>
        <p:spPr bwMode="auto">
          <a:xfrm>
            <a:off x="2819399" y="1536510"/>
            <a:ext cx="6553201" cy="4483290"/>
          </a:xfrm>
          <a:prstGeom prst="rect">
            <a:avLst/>
          </a:prstGeom>
          <a:solidFill>
            <a:schemeClr val="bg1"/>
          </a:solidFill>
          <a:ln w="9525">
            <a:noFill/>
            <a:miter lim="800000"/>
            <a:headEnd/>
            <a:tailEnd/>
          </a:ln>
          <a:effectLst>
            <a:outerShdw dist="107763" dir="2700000" algn="ctr" rotWithShape="0">
              <a:schemeClr val="bg2">
                <a:alpha val="50000"/>
              </a:schemeClr>
            </a:outerShdw>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5595"/>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005595"/>
              </a:buClr>
              <a:buChar char="–"/>
              <a:defRPr sz="2400">
                <a:solidFill>
                  <a:schemeClr val="tx1"/>
                </a:solidFill>
                <a:latin typeface="+mn-lt"/>
              </a:defRPr>
            </a:lvl2pPr>
            <a:lvl3pPr marL="1143000" indent="-228600" algn="l" rtl="0" eaLnBrk="1" fontAlgn="base" hangingPunct="1">
              <a:spcBef>
                <a:spcPct val="20000"/>
              </a:spcBef>
              <a:spcAft>
                <a:spcPct val="0"/>
              </a:spcAft>
              <a:buClr>
                <a:srgbClr val="005595"/>
              </a:buClr>
              <a:buChar char="•"/>
              <a:defRPr sz="2000">
                <a:solidFill>
                  <a:schemeClr val="tx1"/>
                </a:solidFill>
                <a:latin typeface="+mn-lt"/>
              </a:defRPr>
            </a:lvl3pPr>
            <a:lvl4pPr marL="1600200" indent="-228600" algn="l" rtl="0" eaLnBrk="1" fontAlgn="base" hangingPunct="1">
              <a:spcBef>
                <a:spcPct val="20000"/>
              </a:spcBef>
              <a:spcAft>
                <a:spcPct val="0"/>
              </a:spcAft>
              <a:buClr>
                <a:srgbClr val="005595"/>
              </a:buClr>
              <a:buChar char="–"/>
              <a:defRPr>
                <a:solidFill>
                  <a:schemeClr val="tx1"/>
                </a:solidFill>
                <a:latin typeface="+mn-lt"/>
              </a:defRPr>
            </a:lvl4pPr>
            <a:lvl5pPr marL="2057400" indent="-228600" algn="l" rtl="0" eaLnBrk="1" fontAlgn="base" hangingPunct="1">
              <a:spcBef>
                <a:spcPct val="20000"/>
              </a:spcBef>
              <a:spcAft>
                <a:spcPct val="0"/>
              </a:spcAft>
              <a:buClr>
                <a:srgbClr val="005595"/>
              </a:buClr>
              <a:buChar char="»"/>
              <a:defRPr>
                <a:solidFill>
                  <a:schemeClr val="tx1"/>
                </a:solidFill>
                <a:latin typeface="+mn-lt"/>
              </a:defRPr>
            </a:lvl5pPr>
            <a:lvl6pPr marL="2514600" indent="-228600" algn="l" rtl="0" eaLnBrk="1" fontAlgn="base" hangingPunct="1">
              <a:spcBef>
                <a:spcPct val="20000"/>
              </a:spcBef>
              <a:spcAft>
                <a:spcPct val="0"/>
              </a:spcAft>
              <a:buClr>
                <a:srgbClr val="005595"/>
              </a:buClr>
              <a:buChar char="»"/>
              <a:defRPr>
                <a:solidFill>
                  <a:schemeClr val="tx1"/>
                </a:solidFill>
                <a:latin typeface="+mn-lt"/>
              </a:defRPr>
            </a:lvl6pPr>
            <a:lvl7pPr marL="2971800" indent="-228600" algn="l" rtl="0" eaLnBrk="1" fontAlgn="base" hangingPunct="1">
              <a:spcBef>
                <a:spcPct val="20000"/>
              </a:spcBef>
              <a:spcAft>
                <a:spcPct val="0"/>
              </a:spcAft>
              <a:buClr>
                <a:srgbClr val="005595"/>
              </a:buClr>
              <a:buChar char="»"/>
              <a:defRPr>
                <a:solidFill>
                  <a:schemeClr val="tx1"/>
                </a:solidFill>
                <a:latin typeface="+mn-lt"/>
              </a:defRPr>
            </a:lvl7pPr>
            <a:lvl8pPr marL="3429000" indent="-228600" algn="l" rtl="0" eaLnBrk="1" fontAlgn="base" hangingPunct="1">
              <a:spcBef>
                <a:spcPct val="20000"/>
              </a:spcBef>
              <a:spcAft>
                <a:spcPct val="0"/>
              </a:spcAft>
              <a:buClr>
                <a:srgbClr val="005595"/>
              </a:buClr>
              <a:buChar char="»"/>
              <a:defRPr>
                <a:solidFill>
                  <a:schemeClr val="tx1"/>
                </a:solidFill>
                <a:latin typeface="+mn-lt"/>
              </a:defRPr>
            </a:lvl8pPr>
            <a:lvl9pPr marL="3886200" indent="-228600" algn="l" rtl="0" eaLnBrk="1" fontAlgn="base" hangingPunct="1">
              <a:spcBef>
                <a:spcPct val="20000"/>
              </a:spcBef>
              <a:spcAft>
                <a:spcPct val="0"/>
              </a:spcAft>
              <a:buClr>
                <a:srgbClr val="005595"/>
              </a:buClr>
              <a:buChar char="»"/>
              <a:defRPr>
                <a:solidFill>
                  <a:schemeClr val="tx1"/>
                </a:solidFill>
                <a:latin typeface="+mn-lt"/>
              </a:defRPr>
            </a:lvl9pPr>
          </a:lstStyle>
          <a:p>
            <a:pPr marL="0" indent="0">
              <a:buNone/>
            </a:pPr>
            <a:endParaRPr lang="en-US" sz="2400" dirty="0"/>
          </a:p>
        </p:txBody>
      </p:sp>
      <p:sp>
        <p:nvSpPr>
          <p:cNvPr id="4" name="Content Placeholder 3"/>
          <p:cNvSpPr>
            <a:spLocks noGrp="1"/>
          </p:cNvSpPr>
          <p:nvPr>
            <p:ph idx="10"/>
          </p:nvPr>
        </p:nvSpPr>
        <p:spPr>
          <a:xfrm>
            <a:off x="3200400" y="4190999"/>
            <a:ext cx="5791200" cy="1447801"/>
          </a:xfrm>
        </p:spPr>
        <p:txBody>
          <a:bodyPr/>
          <a:lstStyle/>
          <a:p>
            <a:pPr marL="0" indent="0" algn="ctr">
              <a:buNone/>
            </a:pPr>
            <a:r>
              <a:rPr lang="en-US" altLang="en-US" sz="2400" dirty="0" smtClean="0"/>
              <a:t>About </a:t>
            </a:r>
            <a:r>
              <a:rPr lang="en-US" altLang="en-US" sz="2400" dirty="0"/>
              <a:t>1/3 of </a:t>
            </a:r>
            <a:r>
              <a:rPr lang="en-US" altLang="en-US" sz="2400" dirty="0" smtClean="0"/>
              <a:t>compensable </a:t>
            </a:r>
            <a:r>
              <a:rPr lang="en-US" altLang="en-US" sz="2400" dirty="0"/>
              <a:t>claims among </a:t>
            </a:r>
            <a:r>
              <a:rPr lang="en-US" altLang="en-US" sz="2400" dirty="0" smtClean="0"/>
              <a:t>welders are due to sprains and strains.</a:t>
            </a:r>
          </a:p>
          <a:p>
            <a:pPr marL="0" indent="0" algn="ctr">
              <a:buNone/>
            </a:pPr>
            <a:r>
              <a:rPr lang="en-US" altLang="en-US" sz="2400" dirty="0" smtClean="0"/>
              <a:t> </a:t>
            </a:r>
            <a:r>
              <a:rPr lang="en-US" altLang="en-US" sz="2000" dirty="0"/>
              <a:t>Compensable injury claims involve time </a:t>
            </a:r>
            <a:r>
              <a:rPr lang="en-US" altLang="en-US" sz="2000" dirty="0" smtClean="0"/>
              <a:t>loss or disability payments.</a:t>
            </a:r>
            <a:endParaRPr lang="en-US" sz="2000" dirty="0"/>
          </a:p>
        </p:txBody>
      </p:sp>
      <p:pic>
        <p:nvPicPr>
          <p:cNvPr id="16" name="Picture 30" descr="Welder Icon 1067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0172" y="2003509"/>
            <a:ext cx="1950474" cy="195047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0" descr="Welder Icon 106792"/>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4065" y="1933844"/>
            <a:ext cx="2011721" cy="2011721"/>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Three welder icons:  2 are black, one is orange, representing 1 out of 3. " title="illustration: welder icon 1067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205" y="2049005"/>
            <a:ext cx="1913395" cy="1913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130922"/>
      </p:ext>
    </p:extLst>
  </p:cSld>
  <p:clrMapOvr>
    <a:masterClrMapping/>
  </p:clrMapOvr>
  <p:timing>
    <p:tnLst>
      <p:par>
        <p:cTn id="1" dur="indefinite" restart="never" nodeType="tmRoot"/>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7"/>
          <p:cNvSpPr>
            <a:spLocks noGrp="1" noChangeArrowheads="1"/>
          </p:cNvSpPr>
          <p:nvPr>
            <p:ph type="title"/>
          </p:nvPr>
        </p:nvSpPr>
        <p:spPr>
          <a:xfrm>
            <a:off x="609600" y="533400"/>
            <a:ext cx="11125200" cy="609599"/>
          </a:xfrm>
        </p:spPr>
        <p:txBody>
          <a:bodyPr/>
          <a:lstStyle/>
          <a:p>
            <a:pPr eaLnBrk="1" hangingPunct="1"/>
            <a:r>
              <a:rPr lang="en-US" altLang="en-US" dirty="0" smtClean="0"/>
              <a:t>Costly consequences affect </a:t>
            </a:r>
            <a:r>
              <a:rPr lang="en-US" altLang="en-US" i="1" dirty="0" smtClean="0"/>
              <a:t>employers, too</a:t>
            </a:r>
            <a:endParaRPr lang="en-US" altLang="en-US" i="1" dirty="0"/>
          </a:p>
        </p:txBody>
      </p:sp>
      <p:sp>
        <p:nvSpPr>
          <p:cNvPr id="12290" name="Rectangle 3"/>
          <p:cNvSpPr>
            <a:spLocks noGrp="1" noChangeArrowheads="1"/>
          </p:cNvSpPr>
          <p:nvPr>
            <p:ph type="body" idx="4294967295"/>
          </p:nvPr>
        </p:nvSpPr>
        <p:spPr>
          <a:xfrm>
            <a:off x="1143000" y="1447800"/>
            <a:ext cx="5715000" cy="4495800"/>
          </a:xfrm>
        </p:spPr>
        <p:txBody>
          <a:bodyPr/>
          <a:lstStyle/>
          <a:p>
            <a:pPr marL="0" indent="0">
              <a:lnSpc>
                <a:spcPct val="90000"/>
              </a:lnSpc>
              <a:spcBef>
                <a:spcPct val="25000"/>
              </a:spcBef>
              <a:spcAft>
                <a:spcPct val="25000"/>
              </a:spcAft>
              <a:buNone/>
            </a:pPr>
            <a:r>
              <a:rPr lang="en-US" altLang="en-US" sz="2400" dirty="0" smtClean="0"/>
              <a:t>Loss of skilled welders - </a:t>
            </a:r>
          </a:p>
          <a:p>
            <a:pPr marL="519113" indent="-287338" eaLnBrk="1" hangingPunct="1">
              <a:lnSpc>
                <a:spcPct val="150000"/>
              </a:lnSpc>
              <a:spcBef>
                <a:spcPct val="25000"/>
              </a:spcBef>
              <a:spcAft>
                <a:spcPct val="25000"/>
              </a:spcAft>
            </a:pPr>
            <a:r>
              <a:rPr lang="en-US" altLang="en-US" sz="2000" dirty="0" smtClean="0"/>
              <a:t>Absences </a:t>
            </a:r>
            <a:r>
              <a:rPr lang="en-US" altLang="en-US" sz="2000" dirty="0"/>
              <a:t>due to injury </a:t>
            </a:r>
            <a:r>
              <a:rPr lang="en-US" altLang="en-US" sz="2000" dirty="0" smtClean="0"/>
              <a:t>and </a:t>
            </a:r>
            <a:r>
              <a:rPr lang="en-US" altLang="en-US" sz="2000" dirty="0"/>
              <a:t>the transfer of welders to </a:t>
            </a:r>
            <a:r>
              <a:rPr lang="en-US" altLang="en-US" sz="2000" dirty="0" smtClean="0"/>
              <a:t>light duty tasks</a:t>
            </a:r>
          </a:p>
          <a:p>
            <a:pPr marL="519113" indent="-287338" eaLnBrk="1" hangingPunct="1">
              <a:lnSpc>
                <a:spcPct val="150000"/>
              </a:lnSpc>
              <a:spcBef>
                <a:spcPct val="25000"/>
              </a:spcBef>
              <a:spcAft>
                <a:spcPct val="25000"/>
              </a:spcAft>
            </a:pPr>
            <a:r>
              <a:rPr lang="en-US" altLang="en-US" sz="2000" dirty="0" smtClean="0"/>
              <a:t>Overtime </a:t>
            </a:r>
            <a:r>
              <a:rPr lang="en-US" altLang="en-US" sz="2000" dirty="0"/>
              <a:t>for replacement </a:t>
            </a:r>
            <a:r>
              <a:rPr lang="en-US" altLang="en-US" sz="2000" dirty="0" smtClean="0"/>
              <a:t>workers</a:t>
            </a:r>
          </a:p>
          <a:p>
            <a:pPr marL="519113" indent="-287338" eaLnBrk="1" hangingPunct="1">
              <a:lnSpc>
                <a:spcPct val="150000"/>
              </a:lnSpc>
              <a:spcBef>
                <a:spcPct val="25000"/>
              </a:spcBef>
              <a:spcAft>
                <a:spcPct val="25000"/>
              </a:spcAft>
            </a:pPr>
            <a:r>
              <a:rPr lang="en-US" altLang="en-US" sz="2000" dirty="0" smtClean="0"/>
              <a:t>High </a:t>
            </a:r>
            <a:r>
              <a:rPr lang="en-US" altLang="en-US" sz="2000" dirty="0"/>
              <a:t>employee </a:t>
            </a:r>
            <a:r>
              <a:rPr lang="en-US" altLang="en-US" sz="2000" dirty="0" smtClean="0"/>
              <a:t>turnover</a:t>
            </a:r>
          </a:p>
          <a:p>
            <a:pPr marL="519113" indent="-287338" eaLnBrk="1" hangingPunct="1">
              <a:lnSpc>
                <a:spcPct val="150000"/>
              </a:lnSpc>
              <a:spcBef>
                <a:spcPct val="25000"/>
              </a:spcBef>
              <a:spcAft>
                <a:spcPct val="25000"/>
              </a:spcAft>
            </a:pPr>
            <a:r>
              <a:rPr lang="en-US" altLang="en-US" sz="2000" dirty="0" smtClean="0"/>
              <a:t>Increased </a:t>
            </a:r>
            <a:r>
              <a:rPr lang="en-US" altLang="en-US" sz="2000" dirty="0"/>
              <a:t>training and supervisory </a:t>
            </a:r>
            <a:r>
              <a:rPr lang="en-US" altLang="en-US" sz="2000" dirty="0" smtClean="0"/>
              <a:t>time</a:t>
            </a:r>
          </a:p>
          <a:p>
            <a:pPr marL="519113" indent="-287338" eaLnBrk="1" hangingPunct="1">
              <a:lnSpc>
                <a:spcPct val="150000"/>
              </a:lnSpc>
              <a:spcBef>
                <a:spcPct val="25000"/>
              </a:spcBef>
              <a:spcAft>
                <a:spcPct val="25000"/>
              </a:spcAft>
            </a:pPr>
            <a:r>
              <a:rPr lang="en-US" altLang="en-US" sz="2000" dirty="0" smtClean="0"/>
              <a:t>Reduced </a:t>
            </a:r>
            <a:r>
              <a:rPr lang="en-US" altLang="en-US" sz="2000" dirty="0"/>
              <a:t>productivity and quality</a:t>
            </a:r>
          </a:p>
          <a:p>
            <a:pPr eaLnBrk="1" hangingPunct="1">
              <a:lnSpc>
                <a:spcPct val="90000"/>
              </a:lnSpc>
              <a:spcBef>
                <a:spcPct val="25000"/>
              </a:spcBef>
              <a:spcAft>
                <a:spcPct val="25000"/>
              </a:spcAft>
            </a:pPr>
            <a:endParaRPr lang="en-US" altLang="en-US" sz="2400" dirty="0"/>
          </a:p>
        </p:txBody>
      </p:sp>
      <p:pic>
        <p:nvPicPr>
          <p:cNvPr id="2" name="Picture 1" descr="Patient wrapped in gauze from clavicle to finger tips, with the right arm in a sling. " title="Public Domain CC"/>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1905000"/>
            <a:ext cx="2969743" cy="3101559"/>
          </a:xfrm>
          <a:prstGeom prst="rect">
            <a:avLst/>
          </a:prstGeom>
        </p:spPr>
      </p:pic>
    </p:spTree>
    <p:extLst>
      <p:ext uri="{BB962C8B-B14F-4D97-AF65-F5344CB8AC3E}">
        <p14:creationId xmlns:p14="http://schemas.microsoft.com/office/powerpoint/2010/main" val="2475526305"/>
      </p:ext>
    </p:extLst>
  </p:cSld>
  <p:clrMapOvr>
    <a:masterClrMapping/>
  </p:clrMapOvr>
  <p:timing>
    <p:tnLst>
      <p:par>
        <p:cTn id="1" dur="indefinite" restart="never" nodeType="tmRoot"/>
      </p:par>
    </p:tnLst>
    <p:bldLst>
      <p:bldP spid="1229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Rectangle 7"/>
          <p:cNvSpPr>
            <a:spLocks noGrp="1" noChangeArrowheads="1"/>
          </p:cNvSpPr>
          <p:nvPr>
            <p:ph type="title"/>
          </p:nvPr>
        </p:nvSpPr>
        <p:spPr>
          <a:xfrm>
            <a:off x="609600" y="533400"/>
            <a:ext cx="11353800" cy="639763"/>
          </a:xfrm>
        </p:spPr>
        <p:txBody>
          <a:bodyPr/>
          <a:lstStyle/>
          <a:p>
            <a:pPr eaLnBrk="1" hangingPunct="1"/>
            <a:r>
              <a:rPr lang="en-US" altLang="en-US" dirty="0" smtClean="0"/>
              <a:t>Common causes of SSO injuries in welding</a:t>
            </a:r>
          </a:p>
        </p:txBody>
      </p:sp>
      <p:sp>
        <p:nvSpPr>
          <p:cNvPr id="13314" name="Rectangle 8"/>
          <p:cNvSpPr>
            <a:spLocks noGrp="1" noChangeArrowheads="1"/>
          </p:cNvSpPr>
          <p:nvPr>
            <p:ph type="body" idx="4294967295"/>
          </p:nvPr>
        </p:nvSpPr>
        <p:spPr>
          <a:xfrm>
            <a:off x="1066800" y="1676400"/>
            <a:ext cx="6629400" cy="5181600"/>
          </a:xfrm>
        </p:spPr>
        <p:txBody>
          <a:bodyPr/>
          <a:lstStyle/>
          <a:p>
            <a:pPr eaLnBrk="1" hangingPunct="1">
              <a:spcBef>
                <a:spcPct val="25000"/>
              </a:spcBef>
              <a:spcAft>
                <a:spcPct val="25000"/>
              </a:spcAft>
            </a:pPr>
            <a:r>
              <a:rPr lang="en-US" altLang="en-US" sz="2400" dirty="0" smtClean="0"/>
              <a:t>Precise hand movements for detailed, uniform work</a:t>
            </a:r>
          </a:p>
          <a:p>
            <a:pPr eaLnBrk="1" hangingPunct="1">
              <a:lnSpc>
                <a:spcPct val="150000"/>
              </a:lnSpc>
              <a:spcBef>
                <a:spcPct val="25000"/>
              </a:spcBef>
              <a:spcAft>
                <a:spcPct val="25000"/>
              </a:spcAft>
            </a:pPr>
            <a:r>
              <a:rPr lang="en-US" altLang="en-US" sz="2400" dirty="0" smtClean="0"/>
              <a:t>Awkward work positions, held for a long time</a:t>
            </a:r>
          </a:p>
          <a:p>
            <a:pPr eaLnBrk="1" hangingPunct="1">
              <a:lnSpc>
                <a:spcPct val="150000"/>
              </a:lnSpc>
              <a:spcBef>
                <a:spcPct val="25000"/>
              </a:spcBef>
              <a:spcAft>
                <a:spcPct val="25000"/>
              </a:spcAft>
            </a:pPr>
            <a:r>
              <a:rPr lang="en-US" altLang="en-US" sz="2400" dirty="0" smtClean="0"/>
              <a:t>Lifting </a:t>
            </a:r>
            <a:r>
              <a:rPr lang="en-US" altLang="en-US" sz="2400" dirty="0"/>
              <a:t>heavy equipment or materials </a:t>
            </a:r>
            <a:endParaRPr lang="en-US" altLang="en-US" sz="2400" dirty="0" smtClean="0"/>
          </a:p>
          <a:p>
            <a:pPr eaLnBrk="1" hangingPunct="1">
              <a:lnSpc>
                <a:spcPct val="150000"/>
              </a:lnSpc>
              <a:spcBef>
                <a:spcPct val="25000"/>
              </a:spcBef>
              <a:spcAft>
                <a:spcPct val="25000"/>
              </a:spcAft>
            </a:pPr>
            <a:r>
              <a:rPr lang="en-US" altLang="en-US" sz="2400" dirty="0" smtClean="0"/>
              <a:t>Repetition, with high work intensity</a:t>
            </a:r>
          </a:p>
          <a:p>
            <a:pPr eaLnBrk="1" hangingPunct="1">
              <a:lnSpc>
                <a:spcPct val="150000"/>
              </a:lnSpc>
              <a:spcBef>
                <a:spcPct val="25000"/>
              </a:spcBef>
              <a:spcAft>
                <a:spcPct val="25000"/>
              </a:spcAft>
            </a:pPr>
            <a:r>
              <a:rPr lang="en-US" altLang="en-US" sz="2400" dirty="0" smtClean="0"/>
              <a:t>Combinations of these</a:t>
            </a:r>
            <a:endParaRPr lang="en-US" altLang="en-US" sz="2400" dirty="0"/>
          </a:p>
        </p:txBody>
      </p:sp>
      <p:pic>
        <p:nvPicPr>
          <p:cNvPr id="14" name="Picture 13" descr="Welder working on small parts, spread out on a table. " title="  US Capitol. Public Domain. C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2400" y="1464823"/>
            <a:ext cx="2963074" cy="1911183"/>
          </a:xfrm>
          <a:prstGeom prst="rect">
            <a:avLst/>
          </a:prstGeom>
        </p:spPr>
      </p:pic>
      <p:pic>
        <p:nvPicPr>
          <p:cNvPr id="9" name="Picture 8" descr="Welder kneeling to work on the floor." title="Souces:  NIOSH "/>
          <p:cNvPicPr>
            <a:picLocks noChangeAspect="1"/>
          </p:cNvPicPr>
          <p:nvPr/>
        </p:nvPicPr>
        <p:blipFill rotWithShape="1">
          <a:blip r:embed="rId4"/>
          <a:srcRect r="4292" b="10083"/>
          <a:stretch/>
        </p:blipFill>
        <p:spPr>
          <a:xfrm>
            <a:off x="7853557" y="3571318"/>
            <a:ext cx="2204843" cy="2829481"/>
          </a:xfrm>
          <a:prstGeom prst="rect">
            <a:avLst/>
          </a:prstGeom>
        </p:spPr>
      </p:pic>
      <p:pic>
        <p:nvPicPr>
          <p:cNvPr id="1026" name="Picture 2" descr="Worker carrying welding unit and hoses." title="Source:  OSH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2155" y="3571318"/>
            <a:ext cx="1545045" cy="2829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431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3" name="Rectangle 16"/>
          <p:cNvSpPr>
            <a:spLocks noGrp="1" noChangeArrowheads="1"/>
          </p:cNvSpPr>
          <p:nvPr>
            <p:ph type="title"/>
          </p:nvPr>
        </p:nvSpPr>
        <p:spPr>
          <a:xfrm>
            <a:off x="609600" y="503237"/>
            <a:ext cx="11125200" cy="639763"/>
          </a:xfrm>
        </p:spPr>
        <p:txBody>
          <a:bodyPr/>
          <a:lstStyle/>
          <a:p>
            <a:pPr eaLnBrk="1" hangingPunct="1"/>
            <a:r>
              <a:rPr lang="en-US" altLang="en-US" dirty="0" smtClean="0"/>
              <a:t>These things matter</a:t>
            </a:r>
          </a:p>
        </p:txBody>
      </p:sp>
      <p:sp>
        <p:nvSpPr>
          <p:cNvPr id="2" name="TextBox 1"/>
          <p:cNvSpPr txBox="1"/>
          <p:nvPr/>
        </p:nvSpPr>
        <p:spPr>
          <a:xfrm>
            <a:off x="1066800" y="1371600"/>
            <a:ext cx="6324600" cy="5016758"/>
          </a:xfrm>
          <a:prstGeom prst="rect">
            <a:avLst/>
          </a:prstGeom>
          <a:noFill/>
        </p:spPr>
        <p:txBody>
          <a:bodyPr wrap="square" rtlCol="0">
            <a:spAutoFit/>
          </a:bodyPr>
          <a:lstStyle/>
          <a:p>
            <a:pPr marL="342900" indent="-342900">
              <a:buClr>
                <a:srgbClr val="005595"/>
              </a:buClr>
              <a:buFont typeface="Wingdings" panose="05000000000000000000" pitchFamily="2" charset="2"/>
              <a:buChar char="§"/>
            </a:pPr>
            <a:r>
              <a:rPr lang="en-US" sz="2400" dirty="0" smtClean="0"/>
              <a:t>Duration  </a:t>
            </a:r>
          </a:p>
          <a:p>
            <a:pPr marL="800100" lvl="1" indent="-342900">
              <a:buClr>
                <a:srgbClr val="005595"/>
              </a:buClr>
              <a:buFont typeface="Arial" panose="020B0604020202020204" pitchFamily="34" charset="0"/>
              <a:buChar char="–"/>
            </a:pPr>
            <a:r>
              <a:rPr lang="en-US" sz="2000" dirty="0" smtClean="0"/>
              <a:t>How long do you stay in that position? </a:t>
            </a:r>
          </a:p>
          <a:p>
            <a:pPr marL="800100" lvl="1" indent="-342900">
              <a:buClr>
                <a:srgbClr val="005595"/>
              </a:buClr>
              <a:buFont typeface="Arial" panose="020B0604020202020204" pitchFamily="34" charset="0"/>
              <a:buChar char="–"/>
            </a:pPr>
            <a:r>
              <a:rPr lang="en-US" sz="2000" dirty="0"/>
              <a:t>H</a:t>
            </a:r>
            <a:r>
              <a:rPr lang="en-US" sz="2000" dirty="0" smtClean="0"/>
              <a:t>ow much time, in total, do you lift in the course of the day?</a:t>
            </a:r>
          </a:p>
          <a:p>
            <a:pPr marL="342900" indent="-342900">
              <a:buClr>
                <a:srgbClr val="005595"/>
              </a:buClr>
              <a:buFont typeface="Wingdings" panose="05000000000000000000" pitchFamily="2" charset="2"/>
              <a:buChar char="§"/>
            </a:pPr>
            <a:endParaRPr lang="en-US" sz="2400" dirty="0" smtClean="0"/>
          </a:p>
          <a:p>
            <a:pPr marL="342900" indent="-342900">
              <a:buClr>
                <a:srgbClr val="005595"/>
              </a:buClr>
              <a:buFont typeface="Wingdings" panose="05000000000000000000" pitchFamily="2" charset="2"/>
              <a:buChar char="§"/>
            </a:pPr>
            <a:r>
              <a:rPr lang="en-US" sz="2400" dirty="0" smtClean="0"/>
              <a:t>Frequency </a:t>
            </a:r>
          </a:p>
          <a:p>
            <a:pPr marL="800100" lvl="1" indent="-342900">
              <a:buClr>
                <a:srgbClr val="005595"/>
              </a:buClr>
              <a:buFont typeface="Arial" panose="020B0604020202020204" pitchFamily="34" charset="0"/>
              <a:buChar char="–"/>
            </a:pPr>
            <a:r>
              <a:rPr lang="en-US" sz="2000" dirty="0" smtClean="0"/>
              <a:t>How often do you repeat the same weld every hour or each minute? </a:t>
            </a:r>
          </a:p>
          <a:p>
            <a:pPr marL="800100" lvl="1" indent="-342900">
              <a:buClr>
                <a:srgbClr val="005595"/>
              </a:buClr>
              <a:buFont typeface="Arial" panose="020B0604020202020204" pitchFamily="34" charset="0"/>
              <a:buChar char="–"/>
            </a:pPr>
            <a:r>
              <a:rPr lang="en-US" sz="2000" dirty="0" smtClean="0"/>
              <a:t>How many times do you lift that heavy tool in an hour?</a:t>
            </a:r>
          </a:p>
          <a:p>
            <a:pPr marL="342900" indent="-342900">
              <a:buClr>
                <a:srgbClr val="005595"/>
              </a:buClr>
              <a:buFont typeface="Wingdings" panose="05000000000000000000" pitchFamily="2" charset="2"/>
              <a:buChar char="§"/>
            </a:pPr>
            <a:endParaRPr lang="en-US" sz="2400" dirty="0"/>
          </a:p>
          <a:p>
            <a:pPr marL="342900" indent="-342900">
              <a:buClr>
                <a:srgbClr val="005595"/>
              </a:buClr>
              <a:buFont typeface="Wingdings" panose="05000000000000000000" pitchFamily="2" charset="2"/>
              <a:buChar char="§"/>
            </a:pPr>
            <a:r>
              <a:rPr lang="en-US" sz="2400" dirty="0" smtClean="0"/>
              <a:t>Intensity  </a:t>
            </a:r>
          </a:p>
          <a:p>
            <a:pPr marL="800100" lvl="1" indent="-342900">
              <a:buClr>
                <a:srgbClr val="005595"/>
              </a:buClr>
              <a:buFont typeface="Arial" panose="020B0604020202020204" pitchFamily="34" charset="0"/>
              <a:buChar char="–"/>
            </a:pPr>
            <a:r>
              <a:rPr lang="en-US" sz="2000" dirty="0" smtClean="0"/>
              <a:t>How much does it weigh?  </a:t>
            </a:r>
          </a:p>
          <a:p>
            <a:pPr marL="800100" lvl="1" indent="-342900">
              <a:buClr>
                <a:srgbClr val="005595"/>
              </a:buClr>
              <a:buFont typeface="Arial" panose="020B0604020202020204" pitchFamily="34" charset="0"/>
              <a:buChar char="–"/>
            </a:pPr>
            <a:r>
              <a:rPr lang="en-US" sz="2000" dirty="0" smtClean="0"/>
              <a:t>How far do you bend or twist your back?</a:t>
            </a:r>
          </a:p>
          <a:p>
            <a:pPr marL="800100" lvl="1" indent="-342900">
              <a:buClr>
                <a:srgbClr val="005595"/>
              </a:buClr>
              <a:buFont typeface="Arial" panose="020B0604020202020204" pitchFamily="34" charset="0"/>
              <a:buChar char="–"/>
            </a:pPr>
            <a:r>
              <a:rPr lang="en-US" sz="2000" dirty="0" smtClean="0"/>
              <a:t>How hard do you grip that tool?</a:t>
            </a:r>
            <a:endParaRPr lang="en-US" sz="2000" dirty="0"/>
          </a:p>
        </p:txBody>
      </p:sp>
      <p:pic>
        <p:nvPicPr>
          <p:cNvPr id="3" name="Picture 2" descr="Welder kneeling  with face close to work near the floor of a large pipe." title=" US Department of Energy. Public Domain. CC"/>
          <p:cNvPicPr>
            <a:picLocks noChangeAspect="1"/>
          </p:cNvPicPr>
          <p:nvPr/>
        </p:nvPicPr>
        <p:blipFill rotWithShape="1">
          <a:blip r:embed="rId3">
            <a:extLst>
              <a:ext uri="{28A0092B-C50C-407E-A947-70E740481C1C}">
                <a14:useLocalDpi xmlns:a14="http://schemas.microsoft.com/office/drawing/2010/main" val="0"/>
              </a:ext>
            </a:extLst>
          </a:blip>
          <a:srcRect l="27000" t="47500" r="24000" b="2500"/>
          <a:stretch/>
        </p:blipFill>
        <p:spPr>
          <a:xfrm>
            <a:off x="7696200" y="1828800"/>
            <a:ext cx="3886200" cy="3172409"/>
          </a:xfrm>
          <a:prstGeom prst="rect">
            <a:avLst/>
          </a:prstGeom>
        </p:spPr>
      </p:pic>
    </p:spTree>
    <p:extLst>
      <p:ext uri="{BB962C8B-B14F-4D97-AF65-F5344CB8AC3E}">
        <p14:creationId xmlns:p14="http://schemas.microsoft.com/office/powerpoint/2010/main" val="3393915076"/>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OSH PowerPoint Template">
  <a:themeElements>
    <a:clrScheme name="Default Design 15">
      <a:dk1>
        <a:srgbClr val="000000"/>
      </a:dk1>
      <a:lt1>
        <a:srgbClr val="FFFFFF"/>
      </a:lt1>
      <a:dk2>
        <a:srgbClr val="4D4D4D"/>
      </a:dk2>
      <a:lt2>
        <a:srgbClr val="808080"/>
      </a:lt2>
      <a:accent1>
        <a:srgbClr val="EAEAEA"/>
      </a:accent1>
      <a:accent2>
        <a:srgbClr val="EA6D1F"/>
      </a:accent2>
      <a:accent3>
        <a:srgbClr val="FFFFFF"/>
      </a:accent3>
      <a:accent4>
        <a:srgbClr val="000000"/>
      </a:accent4>
      <a:accent5>
        <a:srgbClr val="F3F3F3"/>
      </a:accent5>
      <a:accent6>
        <a:srgbClr val="D4621B"/>
      </a:accent6>
      <a:hlink>
        <a:srgbClr val="005595"/>
      </a:hlink>
      <a:folHlink>
        <a:srgbClr val="21A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4D4D4D"/>
        </a:dk2>
        <a:lt2>
          <a:srgbClr val="808080"/>
        </a:lt2>
        <a:accent1>
          <a:srgbClr val="E2E0CC"/>
        </a:accent1>
        <a:accent2>
          <a:srgbClr val="5F5F5F"/>
        </a:accent2>
        <a:accent3>
          <a:srgbClr val="FFFFFF"/>
        </a:accent3>
        <a:accent4>
          <a:srgbClr val="000000"/>
        </a:accent4>
        <a:accent5>
          <a:srgbClr val="EEEDE2"/>
        </a:accent5>
        <a:accent6>
          <a:srgbClr val="555555"/>
        </a:accent6>
        <a:hlink>
          <a:srgbClr val="005595"/>
        </a:hlink>
        <a:folHlink>
          <a:srgbClr val="21A0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4D4D4D"/>
        </a:dk2>
        <a:lt2>
          <a:srgbClr val="808080"/>
        </a:lt2>
        <a:accent1>
          <a:srgbClr val="EAEAEA"/>
        </a:accent1>
        <a:accent2>
          <a:srgbClr val="5F5F5F"/>
        </a:accent2>
        <a:accent3>
          <a:srgbClr val="FFFFFF"/>
        </a:accent3>
        <a:accent4>
          <a:srgbClr val="000000"/>
        </a:accent4>
        <a:accent5>
          <a:srgbClr val="F3F3F3"/>
        </a:accent5>
        <a:accent6>
          <a:srgbClr val="555555"/>
        </a:accent6>
        <a:hlink>
          <a:srgbClr val="005595"/>
        </a:hlink>
        <a:folHlink>
          <a:srgbClr val="21A0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4D4D4D"/>
        </a:dk2>
        <a:lt2>
          <a:srgbClr val="808080"/>
        </a:lt2>
        <a:accent1>
          <a:srgbClr val="EAEAEA"/>
        </a:accent1>
        <a:accent2>
          <a:srgbClr val="EA6D1F"/>
        </a:accent2>
        <a:accent3>
          <a:srgbClr val="FFFFFF"/>
        </a:accent3>
        <a:accent4>
          <a:srgbClr val="000000"/>
        </a:accent4>
        <a:accent5>
          <a:srgbClr val="F3F3F3"/>
        </a:accent5>
        <a:accent6>
          <a:srgbClr val="D4621B"/>
        </a:accent6>
        <a:hlink>
          <a:srgbClr val="005595"/>
        </a:hlink>
        <a:folHlink>
          <a:srgbClr val="21A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OSH PowerPoint_updated 16x9" id="{99A0B6CC-B7C2-4DE5-B014-EE53B8D57D26}" vid="{78D0166C-6CA9-46FC-92A3-9AB500473F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DOSH PowerPoint_updated 16x9</Template>
  <TotalTime>2798</TotalTime>
  <Words>2201</Words>
  <Application>Microsoft Office PowerPoint</Application>
  <PresentationFormat>Widescreen</PresentationFormat>
  <Paragraphs>365</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Black</vt:lpstr>
      <vt:lpstr>Calibri</vt:lpstr>
      <vt:lpstr>Courier New</vt:lpstr>
      <vt:lpstr>Verdana</vt:lpstr>
      <vt:lpstr>Wingdings</vt:lpstr>
      <vt:lpstr>DOSH PowerPoint Template</vt:lpstr>
      <vt:lpstr>Ergonomics in Welding</vt:lpstr>
      <vt:lpstr>Purpose of this training</vt:lpstr>
      <vt:lpstr>Sprain, strain and overuse (SSO) injuries</vt:lpstr>
      <vt:lpstr>Common SSO injuries among welders</vt:lpstr>
      <vt:lpstr>Sprain, strain and overuse injuries hurt</vt:lpstr>
      <vt:lpstr>Sprain, strain and overuse injuries can keep you from working</vt:lpstr>
      <vt:lpstr>Costly consequences affect employers, too</vt:lpstr>
      <vt:lpstr>Common causes of SSO injuries in welding</vt:lpstr>
      <vt:lpstr>These things matter</vt:lpstr>
      <vt:lpstr>Awkward postures in welding</vt:lpstr>
      <vt:lpstr>Forces in welding</vt:lpstr>
      <vt:lpstr>Ergonomics Solutions for Welding</vt:lpstr>
      <vt:lpstr>Healthy work environment</vt:lpstr>
      <vt:lpstr>The real world</vt:lpstr>
      <vt:lpstr>Neutral posture vs. awkward postures</vt:lpstr>
      <vt:lpstr>Reduce awkward postures</vt:lpstr>
      <vt:lpstr>Reduce awkward postures</vt:lpstr>
      <vt:lpstr>Reduce heavy lifting</vt:lpstr>
      <vt:lpstr>Reduce unnecessary material handling</vt:lpstr>
      <vt:lpstr>Reduce lifting, carrying and awkward postures</vt:lpstr>
      <vt:lpstr> Reduce heavy and awkward lifting</vt:lpstr>
      <vt:lpstr>Reduce heavy lifting</vt:lpstr>
      <vt:lpstr>Reduce grip force and awkward wrist postures</vt:lpstr>
      <vt:lpstr> Reduce high repetition and awkward, static postures</vt:lpstr>
      <vt:lpstr>Reduce reaching and distraction</vt:lpstr>
      <vt:lpstr>Resources</vt:lpstr>
      <vt:lpstr>Help from L&amp;I at no cost to you</vt:lpstr>
    </vt:vector>
  </TitlesOfParts>
  <Company>Dept. of Labor and Industries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Ergonomics in Welding</dc:title>
  <dc:subject>Injury prevention for welders</dc:subject>
  <dc:creator>Division of Occupational Safety and Health</dc:creator>
  <cp:lastModifiedBy>Sortor, Katherine (LNI)</cp:lastModifiedBy>
  <cp:revision>937</cp:revision>
  <dcterms:created xsi:type="dcterms:W3CDTF">2019-12-23T17:51:18Z</dcterms:created>
  <dcterms:modified xsi:type="dcterms:W3CDTF">2021-09-28T19:42:46Z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03C79058-9A19-427B-B5B0-594BB41D8776</vt:lpwstr>
  </property>
  <property fmtid="{D5CDD505-2E9C-101B-9397-08002B2CF9AE}" pid="3" name="ArticulatePath">
    <vt:lpwstr>DOSH PowerPoint_updated</vt:lpwstr>
  </property>
</Properties>
</file>