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63" r:id="rId3"/>
    <p:sldId id="262" r:id="rId4"/>
    <p:sldId id="264" r:id="rId5"/>
    <p:sldId id="265" r:id="rId6"/>
    <p:sldId id="266" r:id="rId7"/>
    <p:sldId id="261" r:id="rId8"/>
    <p:sldId id="267" r:id="rId9"/>
    <p:sldId id="268" r:id="rId10"/>
    <p:sldId id="270" r:id="rId11"/>
    <p:sldId id="271" r:id="rId12"/>
    <p:sldId id="272" r:id="rId13"/>
    <p:sldId id="278" r:id="rId14"/>
    <p:sldId id="277" r:id="rId15"/>
    <p:sldId id="276" r:id="rId16"/>
    <p:sldId id="275" r:id="rId17"/>
    <p:sldId id="274" r:id="rId18"/>
    <p:sldId id="273" r:id="rId19"/>
    <p:sldId id="279" r:id="rId20"/>
    <p:sldId id="280" r:id="rId21"/>
    <p:sldId id="282" r:id="rId22"/>
    <p:sldId id="283" r:id="rId23"/>
    <p:sldId id="284" r:id="rId24"/>
    <p:sldId id="285" r:id="rId25"/>
    <p:sldId id="286" r:id="rId26"/>
    <p:sldId id="287" r:id="rId27"/>
    <p:sldId id="288" r:id="rId28"/>
    <p:sldId id="296" r:id="rId29"/>
    <p:sldId id="300" r:id="rId30"/>
    <p:sldId id="297" r:id="rId31"/>
    <p:sldId id="295" r:id="rId32"/>
    <p:sldId id="294" r:id="rId33"/>
    <p:sldId id="293" r:id="rId34"/>
    <p:sldId id="301" r:id="rId35"/>
    <p:sldId id="302" r:id="rId36"/>
    <p:sldId id="291" r:id="rId37"/>
    <p:sldId id="299" r:id="rId38"/>
    <p:sldId id="290" r:id="rId39"/>
    <p:sldId id="289" r:id="rId40"/>
    <p:sldId id="292" r:id="rId41"/>
  </p:sldIdLst>
  <p:sldSz cx="9144000" cy="5143500" type="screen16x9"/>
  <p:notesSz cx="7010400" cy="9236075"/>
  <p:custDataLst>
    <p:tags r:id="rId4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9E1"/>
    <a:srgbClr val="753F00"/>
    <a:srgbClr val="FFFCB7"/>
    <a:srgbClr val="676200"/>
    <a:srgbClr val="D4D2B4"/>
    <a:srgbClr val="E2C4A6"/>
    <a:srgbClr val="E8D1BA"/>
    <a:srgbClr val="FFFCB9"/>
    <a:srgbClr val="F6F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1" autoAdjust="0"/>
    <p:restoredTop sz="72209" autoAdjust="0"/>
  </p:normalViewPr>
  <p:slideViewPr>
    <p:cSldViewPr>
      <p:cViewPr varScale="1">
        <p:scale>
          <a:sx n="95" d="100"/>
          <a:sy n="95" d="100"/>
        </p:scale>
        <p:origin x="66" y="21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FC5B414E-AE86-481D-9AA4-B9862CCB50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eaLnBrk="1" hangingPunct="1">
              <a:defRPr sz="1200">
                <a:latin typeface="Arial" charset="0"/>
              </a:defRPr>
            </a:lvl1pPr>
          </a:lstStyle>
          <a:p>
            <a:pPr>
              <a:defRPr/>
            </a:pPr>
            <a:fld id="{06FE02B0-C7E3-46EB-B9DF-556559CB6F74}" type="datetimeFigureOut">
              <a:rPr lang="en-US"/>
              <a:pPr>
                <a:defRPr/>
              </a:pPr>
              <a:t>1/9/2023</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6750D777-7225-49B1-8D65-662A6955C9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Silica. What is it?  It is found in many types of dust, but it is more than just dust.  It is a component of dust, also known as quartz, that can do you harm. Permanent harm. To your lungs.  It will make it so you are out of breath all the time, even sitting down. It has even killed young healthy workers. And it doesn’t take a lot in the air to cause harm. In fact, it can be almost invisible in some cases and still effect you.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3D436980-8747-4EA3-811D-FB1CFE903AB0}"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activities - sand blasting, rock drilling, concrete or brick building construction or demolition, concrete roofing and siding installation, road construction, rock crushing and sand &amp; gravel screening are typical construction activities where silica dust exposure can occur.</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0DB680B2-E602-45B9-A7FC-934B0FB1534F}" type="slidenum">
              <a:rPr lang="en-US" altLang="en-US" smtClean="0"/>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many construction jobs, there is often short but high exposures to silica dust.  But every time you inhale silica dust, it is like inhaling fine, broken glass which scar your lungs.  It adds up over time.  The good news is that dust can be easily controlled with water or with ventilation.  The next several slides describe specific dusty jobs and how the dust can be controlled.</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28CAC695-A411-4B14-BC5B-9174416A4288}" type="slidenum">
              <a:rPr lang="en-US" altLang="en-US" smtClean="0"/>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Rock drilling is often associated with road construction. Rock drilling without water produces large amounts of dust.  Actual exposure will depend on the wind, where the driller operator stands and whether or not water is used to suppress the dust. Even though wind will often move the dust cloud away from the operator, using water during rock drilling will assure the levels of dust in the air will be below the permissible limit.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AC605F2A-236F-40CD-A7F7-7A98BF749F23}" type="slidenum">
              <a:rPr lang="en-US" altLang="en-US" smtClean="0"/>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Jack hammering on concrete without water will generate varying amounts of dust depending on work conditions.  Outdoor work will typically mean less dust exposure to the operator, depending on wind speed and direction, but permissible limits can be exceeded even then.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F98BC762-173C-45DC-8C41-1E98EB20B086}" type="slidenum">
              <a:rPr lang="en-US" altLang="en-US" smtClean="0"/>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shows the use of water on a jackhammer.  Using water on a jackhammer as shown here reduces the amount of dust generated to nearly zero.</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46BCFAF4-95E9-4CC7-B0CB-90CC43E1A23E}" type="slidenum">
              <a:rPr lang="en-US" altLang="en-US" smtClean="0"/>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Drilling or cutting pavement outdoors may result in high or low dust exposure to drillers because the work is sporadic and wind may blow the dust away from their breathing zone. But the permissible limit for silica can still be easily exceeded if workers are downwind or are working in the dust cloud. Using water for dust suppression is usually the most effective way of controlling silica dust on pavement cutters.  Review the </a:t>
            </a:r>
            <a:r>
              <a:rPr lang="en-US" altLang="en-US" dirty="0" err="1" smtClean="0"/>
              <a:t>equipements</a:t>
            </a:r>
            <a:r>
              <a:rPr lang="en-US" altLang="en-US" dirty="0" smtClean="0"/>
              <a:t> manual to ensure you are using the right amount of water.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D8E35C74-05AA-4A02-B5E9-744958C5E259}" type="slidenum">
              <a:rPr lang="en-US" altLang="en-US" smtClean="0"/>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shows how the use of water greatly reduces the amount of dust generated by the power saw.  The blue bar on the right side of each photo shows the measured amount of dust in the operator's breathing zone.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6B13C677-7ABE-4040-9169-F8FC6CA4B59F}" type="slidenum">
              <a:rPr lang="en-US" altLang="en-US" smtClean="0"/>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 this same hand-held power saw, using a vacuum or exhaust ventilation, notice the blue bar is almost zero, showing virtually no dust in the air.</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A7BAB642-CF49-4649-9DE0-B9B8FCE9758B}"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Using water on a stationary masonry saw effectively controls dust.  The DOSH Construction standard requires that water or exhaust ventilation always be used on masonry saws.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C229619F-C241-4D1A-821E-502A8CD57772}"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shows how attaching a vacuum hose to the tuckpointing  equipment reduces the amount of dust generated to zero.  Again, the blue bar on the right side of each photo shows the amount of measured dust.  No dust was measured when exaust ventilation or vacuum was used.</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93377514-C2EA-4DA1-8BC0-2D7752994540}"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are the topics covered in this training.  We are required by L&amp;I – Division of Occupational Safety &amp; Health (DOSH) to provide training for all employees who are exposed to silica dust on the job above half the permissible limit in the air.   L&amp;I has a regulation specifically for silica dust which among other things requires this training.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5C43097B-76D3-4BE5-B85D-051A34645255}"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shown on previous slides, cutting concrete siding dry with a power saw generates quite a bit of dust.  Cutting with powered nippers or guillotine cutters generates very little dust.  If power saws must be used, workers should cut with water or a vacuum on the saw as shown in the photo.  Otherwise, the worker may need to wear a respirator for protection.</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CC00322D-1538-4AB4-96AB-D4E2C2C81A17}" type="slidenum">
              <a:rPr lang="en-US" altLang="en-US" smtClean="0"/>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the photo on the left, the silica dust is controlled on the floor grinder by continuously delivering water to the cutting surface.  In the right photo, the vacuum must have HEPA (high efficiency) filters to completely capture the fine dust.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F69D97C6-A34E-4363-AB6A-7D49DA2DC370}" type="slidenum">
              <a:rPr lang="en-US" altLang="en-US" smtClean="0"/>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Both of these activities, dry sweeping or compressed air should be avoided.  Using compressed air to clean up concrete dust can create large amounts of dust in the air and affect nearby workers as well.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FCC8D741-2EE0-40DC-A955-0254AE59542C}" type="slidenum">
              <a:rPr lang="en-US" altLang="en-US" smtClean="0"/>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Demolition of masonry or concrete buildings can generate large amounts of silica dust if water is not used to suppress the dust as shown in the photo on the right.  The operator of the hoe-ram vehicle in the photo on the left is protected with an enclosed, ventilated cab.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51C3C9C4-C2BB-4DBD-8957-6CA57F81FDBE}" type="slidenum">
              <a:rPr lang="en-US" altLang="en-US" smtClean="0"/>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Silica sand should not be used for sandblasting unless absolutely necessary.  Substitute grits include garnet, glass beads, aluminum oxide or iron oxide. Unless the sandblaster is working in an enclosed sandblasting booth, other nearby workers must be either be kept away or provided with respirators. </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2CBD89B8-E1E7-4390-A858-D6326D5B37D1}" type="slidenum">
              <a:rPr lang="en-US" altLang="en-US" smtClean="0"/>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Construction vehicles and trucks operated on dry dusty roads or construction sites can generate significant amounts of dust which can contain high levels of silica.  Water spray is typically used to suppress dust on construction sites.  Closed cabs also provide good protection to the operator of vehicles.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AECABB02-7C73-47C6-9AE7-525D8B82B570}" type="slidenum">
              <a:rPr lang="en-US" altLang="en-US" smtClean="0"/>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Worker exposure to silica during countertop manufacturing, finishing and installation can be very high if water is not used to suppress dust while cutting, grinding, drilling or polishing.  Engineered stone contains 93 percent silica.  Granite countertops contain much less silica, but enough to be a health hazard if water is not used to control the dust.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60DFF418-5AD2-4C97-9E0E-36A58FFBA368}" type="slidenum">
              <a:rPr lang="en-US" altLang="en-US" smtClean="0"/>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lesser known area of silica exposure can be just as hazardous as exposure in construction.  All the products listed contain silica in varying amounts.  Sometimes the area of dust generation can be small, but when a worker has his or her face right in the small dust cloud, they can inhale large amounts of silica.  Control can again include the use of water, exhaust ventilation or enclosure of the operation as shown in the photo on the right.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7F535C7E-0B00-4600-B5F5-06D7458EDA37}"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are two common types of air-purifying respirators as shown on the left and both can provide good protection when worn properly.  If the silica levels in the air many times higher than the permissible exposure limit, more protective respirators such as the full face respirator shown on the right may be required.  The DOSH silica rule contains more information about the best respirators for specific tasks where silica dust is generated.</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2FE1C34A-6763-41C3-BE0E-1CDA8BE83159}" type="slidenum">
              <a:rPr lang="en-US" altLang="en-US" smtClean="0"/>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You have to make sure your respirator is working right every time you put it on. </a:t>
            </a:r>
            <a:r>
              <a:rPr lang="en-US" altLang="en-US" dirty="0" smtClean="0"/>
              <a:t>The photo shows a man with a beard. His respirator won’t work due to his beard.</a:t>
            </a:r>
          </a:p>
          <a:p>
            <a:r>
              <a:rPr lang="en-US" altLang="en-US" dirty="0" smtClean="0"/>
              <a:t>[Note for Employers: Additional training is required when</a:t>
            </a:r>
            <a:r>
              <a:rPr lang="en-US" altLang="en-US" baseline="0" dirty="0" smtClean="0"/>
              <a:t> employees wear </a:t>
            </a:r>
            <a:r>
              <a:rPr lang="en-US" altLang="en-US" dirty="0" smtClean="0"/>
              <a:t>respirators.]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E5EA2681-9C00-4D04-BE53-9544847B2765}" type="slidenum">
              <a:rPr lang="en-US" altLang="en-US" smtClean="0"/>
              <a:pPr/>
              <a:t>29</a:t>
            </a:fld>
            <a:endParaRPr lang="en-US" altLang="en-US" smtClean="0"/>
          </a:p>
        </p:txBody>
      </p:sp>
    </p:spTree>
    <p:extLst>
      <p:ext uri="{BB962C8B-B14F-4D97-AF65-F5344CB8AC3E}">
        <p14:creationId xmlns:p14="http://schemas.microsoft.com/office/powerpoint/2010/main" val="76469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Silica is the same thing as quartz.  Silica is found in almost all rock, sand, gravel and soil.  Since sand and gravel are used in concrete and brick, it is also found in these products.  It is still occasionally used in sandblasting.  Silica dust is generated from cutting, grinding, drilling,  or sanding  on concrete, masonry blocks or brick or from drilling in ground rock. A common brand name of silica sand used for abrasive blasting in this area is Lane Mountain.  If the blasting grit contains silica, it will usually be labeled as silica sand or as containing quartz, or crystalline silica.”</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C368F90C-A1C0-4420-85C9-E6CF924E16A1}" type="slidenum">
              <a:rPr lang="en-US" altLang="en-US" smtClean="0"/>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a:t>
            </a:r>
            <a:r>
              <a:rPr lang="en-US" baseline="0" dirty="0" smtClean="0"/>
              <a:t> shows which facial hairstyles could work and those that will not work with a filtering </a:t>
            </a:r>
            <a:r>
              <a:rPr lang="en-US" baseline="0" dirty="0" err="1" smtClean="0"/>
              <a:t>facepiece</a:t>
            </a:r>
            <a:r>
              <a:rPr lang="en-US" baseline="0" dirty="0" smtClean="0"/>
              <a:t> respirator. </a:t>
            </a:r>
            <a:endParaRPr lang="en-US" dirty="0"/>
          </a:p>
        </p:txBody>
      </p:sp>
      <p:sp>
        <p:nvSpPr>
          <p:cNvPr id="4" name="Slide Number Placeholder 3"/>
          <p:cNvSpPr>
            <a:spLocks noGrp="1"/>
          </p:cNvSpPr>
          <p:nvPr>
            <p:ph type="sldNum" sz="quarter" idx="10"/>
          </p:nvPr>
        </p:nvSpPr>
        <p:spPr/>
        <p:txBody>
          <a:bodyPr/>
          <a:lstStyle/>
          <a:p>
            <a:pPr>
              <a:defRPr/>
            </a:pPr>
            <a:fld id="{6750D777-7225-49B1-8D65-662A6955C954}" type="slidenum">
              <a:rPr lang="en-US" altLang="en-US" smtClean="0"/>
              <a:pPr>
                <a:defRPr/>
              </a:pPr>
              <a:t>30</a:t>
            </a:fld>
            <a:endParaRPr lang="en-US" altLang="en-US"/>
          </a:p>
        </p:txBody>
      </p:sp>
    </p:spTree>
    <p:extLst>
      <p:ext uri="{BB962C8B-B14F-4D97-AF65-F5344CB8AC3E}">
        <p14:creationId xmlns:p14="http://schemas.microsoft.com/office/powerpoint/2010/main" val="2841382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Training on how to use the particular respirator assigned to you is required. Respirators</a:t>
            </a:r>
            <a:r>
              <a:rPr lang="en-US" altLang="en-US" baseline="0" dirty="0" smtClean="0"/>
              <a:t> come in different sizes so a fit-test will be done to make sure it fits your face.</a:t>
            </a:r>
            <a:r>
              <a:rPr lang="en-US" altLang="en-US" dirty="0" smtClean="0"/>
              <a:t> If you must wear a respirator, you will also have a medical evaluation to make sure the respirator itself will not cause you any problems.  Respirators can cause problems for people with heart or lung limitations or other health conditions.  It is the responsibility of your employer to make sure these things are done.  The DOSH respirator rule covers respirator use in more detail.</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CACF61B5-2F72-4A6B-8554-21A4E68DD2B6}" type="slidenum">
              <a:rPr lang="en-US" altLang="en-US" smtClean="0"/>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We have several obligations under the L&amp;I DOSH Silica regulations to protect you from its effects.  Not everything covered in those regulations is required all the time.  It depends on the level of silica in the air. If the amount of silica in the air can be kept below half of the permissible exposure limit all the time under any </a:t>
            </a:r>
            <a:r>
              <a:rPr lang="en-US" altLang="en-US" dirty="0" err="1" smtClean="0"/>
              <a:t>forseeable</a:t>
            </a:r>
            <a:r>
              <a:rPr lang="en-US" altLang="en-US" dirty="0" smtClean="0"/>
              <a:t> conditions, the Rule does not apply.  But we must demonstrate that with objective data proving those limits are not exceeded.</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8A4F591A-FDD3-4B64-8E09-DF6EC60D1977}" type="slidenum">
              <a:rPr lang="en-US" altLang="en-US" smtClean="0"/>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additional employer obligations to protect you from the adverse health effects of silica are spelled out in the DOSH silica rule.  If you are exposed to silica dust levels above half the permissible limit, medical surveillance must be provided for you when your exposure to silica is more than 30 days in a year, or in construction, when you are required to wear a respirator for more than 30 days a year. A competent person is only required in construction.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D53BFBE0-6ED0-4FEF-A03B-DD4D4AB9C3F5}" type="slidenum">
              <a:rPr lang="en-US" altLang="en-US" smtClean="0"/>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silica medical exam can include different tests to catch the signs of silica related diseases. </a:t>
            </a:r>
          </a:p>
          <a:p>
            <a:pPr marL="0" indent="0">
              <a:buFont typeface="Arial" panose="020B0604020202020204" pitchFamily="34" charset="0"/>
              <a:buNone/>
              <a:tabLst>
                <a:tab pos="235572"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After the exam, your employer will get a written medical opinion from the healthcare professional.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 </a:t>
            </a:r>
            <a:r>
              <a:rPr lang="en-US" dirty="0" smtClean="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Only if you give written permission to the healthcare provider will the medical opinion for your employer include more information. </a:t>
            </a:r>
          </a:p>
          <a:p>
            <a:pPr marL="0" indent="0">
              <a:buFont typeface="Arial" panose="020B0604020202020204" pitchFamily="34" charset="0"/>
              <a:buNone/>
              <a:tabLst>
                <a:tab pos="235572" algn="l"/>
              </a:tabLst>
            </a:pPr>
            <a:endParaRPr lang="en-US" b="1"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tabLst>
                <a:tab pos="235572" algn="l"/>
              </a:tabLst>
            </a:pPr>
            <a:r>
              <a:rPr lang="en-US" b="0" dirty="0" smtClean="0">
                <a:latin typeface="Times New Roman" panose="02020603050405020304" pitchFamily="18" charset="0"/>
                <a:cs typeface="Times New Roman" panose="02020603050405020304" pitchFamily="18" charset="0"/>
              </a:rPr>
              <a:t>We</a:t>
            </a:r>
            <a:r>
              <a:rPr lang="en-US" b="0" baseline="0" dirty="0" smtClean="0">
                <a:latin typeface="Times New Roman" panose="02020603050405020304" pitchFamily="18" charset="0"/>
                <a:cs typeface="Times New Roman" panose="02020603050405020304" pitchFamily="18" charset="0"/>
              </a:rPr>
              <a:t> cannot discriminate or retaliate against you based off of the results of these exams or for getting these exams. </a:t>
            </a:r>
            <a:endParaRPr lang="en-US" b="0" dirty="0"/>
          </a:p>
        </p:txBody>
      </p:sp>
      <p:sp>
        <p:nvSpPr>
          <p:cNvPr id="4" name="Slide Number Placeholder 3"/>
          <p:cNvSpPr>
            <a:spLocks noGrp="1"/>
          </p:cNvSpPr>
          <p:nvPr>
            <p:ph type="sldNum" sz="quarter" idx="10"/>
          </p:nvPr>
        </p:nvSpPr>
        <p:spPr/>
        <p:txBody>
          <a:bodyPr/>
          <a:lstStyle/>
          <a:p>
            <a:pPr>
              <a:defRPr/>
            </a:pPr>
            <a:fld id="{6750D777-7225-49B1-8D65-662A6955C954}" type="slidenum">
              <a:rPr lang="en-US" altLang="en-US" smtClean="0"/>
              <a:pPr>
                <a:defRPr/>
              </a:pPr>
              <a:t>34</a:t>
            </a:fld>
            <a:endParaRPr lang="en-US" altLang="en-US"/>
          </a:p>
        </p:txBody>
      </p:sp>
    </p:spTree>
    <p:extLst>
      <p:ext uri="{BB962C8B-B14F-4D97-AF65-F5344CB8AC3E}">
        <p14:creationId xmlns:p14="http://schemas.microsoft.com/office/powerpoint/2010/main" val="2587113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your knowledge. [Answer:</a:t>
            </a:r>
            <a:r>
              <a:rPr lang="en-US" baseline="0" dirty="0" smtClean="0"/>
              <a:t> All except C. Diabetes]</a:t>
            </a:r>
          </a:p>
          <a:p>
            <a:r>
              <a:rPr lang="en-US" baseline="0" dirty="0" smtClean="0"/>
              <a:t>Many of these diseases don’t show up until many years after breathing in silica dust. </a:t>
            </a:r>
            <a:endParaRPr lang="en-US" dirty="0"/>
          </a:p>
        </p:txBody>
      </p:sp>
      <p:sp>
        <p:nvSpPr>
          <p:cNvPr id="4" name="Slide Number Placeholder 3"/>
          <p:cNvSpPr>
            <a:spLocks noGrp="1"/>
          </p:cNvSpPr>
          <p:nvPr>
            <p:ph type="sldNum" sz="quarter" idx="10"/>
          </p:nvPr>
        </p:nvSpPr>
        <p:spPr/>
        <p:txBody>
          <a:bodyPr/>
          <a:lstStyle/>
          <a:p>
            <a:pPr>
              <a:defRPr/>
            </a:pPr>
            <a:fld id="{6750D777-7225-49B1-8D65-662A6955C954}" type="slidenum">
              <a:rPr lang="en-US" altLang="en-US" smtClean="0"/>
              <a:pPr>
                <a:defRPr/>
              </a:pPr>
              <a:t>35</a:t>
            </a:fld>
            <a:endParaRPr lang="en-US" altLang="en-US"/>
          </a:p>
        </p:txBody>
      </p:sp>
    </p:spTree>
    <p:extLst>
      <p:ext uri="{BB962C8B-B14F-4D97-AF65-F5344CB8AC3E}">
        <p14:creationId xmlns:p14="http://schemas.microsoft.com/office/powerpoint/2010/main" val="1316028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50D777-7225-49B1-8D65-662A6955C954}" type="slidenum">
              <a:rPr lang="en-US" altLang="en-US" smtClean="0"/>
              <a:pPr>
                <a:defRPr/>
              </a:pPr>
              <a:t>36</a:t>
            </a:fld>
            <a:endParaRPr lang="en-US" altLang="en-US"/>
          </a:p>
        </p:txBody>
      </p:sp>
    </p:spTree>
    <p:extLst>
      <p:ext uri="{BB962C8B-B14F-4D97-AF65-F5344CB8AC3E}">
        <p14:creationId xmlns:p14="http://schemas.microsoft.com/office/powerpoint/2010/main" val="122750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50D777-7225-49B1-8D65-662A6955C954}" type="slidenum">
              <a:rPr lang="en-US" altLang="en-US" smtClean="0"/>
              <a:pPr>
                <a:defRPr/>
              </a:pPr>
              <a:t>37</a:t>
            </a:fld>
            <a:endParaRPr lang="en-US" altLang="en-US"/>
          </a:p>
        </p:txBody>
      </p:sp>
    </p:spTree>
    <p:extLst>
      <p:ext uri="{BB962C8B-B14F-4D97-AF65-F5344CB8AC3E}">
        <p14:creationId xmlns:p14="http://schemas.microsoft.com/office/powerpoint/2010/main" val="1245799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written exposure plan can be a hand-out or employees told where they can view it.   A “competent person” must be appointed only in construction.]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8B4FE2B0-FB3A-46CB-88B3-5B66DE21CD84}" type="slidenum">
              <a:rPr lang="en-US" altLang="en-US" smtClean="0"/>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[Medical surveillance is </a:t>
            </a:r>
            <a:r>
              <a:rPr lang="en-US" altLang="en-US" u="sng" dirty="0" smtClean="0"/>
              <a:t>not </a:t>
            </a:r>
            <a:r>
              <a:rPr lang="en-US" altLang="en-US" dirty="0" smtClean="0"/>
              <a:t>required if silica dust levels can be reduced to below one half of the permissible exposure limit in non-construction jobs, or, in construction, if workers wear respirators less than 30 days per year.]</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F47E85B9-946C-4105-9E1A-104C74E725E9}" type="slidenum">
              <a:rPr lang="en-US" altLang="en-US" smtClean="0"/>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silica dust that goes into the lungs stays there - the lungs cannot clear themselves of this dust, unlike most other kinds of dust. Because the effects of silica is irreversible, it is considered to be a serious health hazard in many construction sites and other dusty workplaces. Many more have developed breathing problems.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E98C4538-DB78-4651-8DD5-609C8B6BE5ED}" type="slidenum">
              <a:rPr lang="en-US" altLang="en-US" smtClean="0"/>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These links provide additional information on silica.</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AAC204D0-A127-4048-9932-828700C82407}" type="slidenum">
              <a:rPr lang="en-US" altLang="en-US" smtClean="0"/>
              <a:pPr/>
              <a:t>40</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 be specific, the lung damage occurs in the </a:t>
            </a:r>
            <a:r>
              <a:rPr lang="en-US" altLang="en-US" dirty="0" err="1" smtClean="0"/>
              <a:t>aveoli</a:t>
            </a:r>
            <a:r>
              <a:rPr lang="en-US" altLang="en-US" dirty="0" smtClean="0"/>
              <a:t>, the tiny sacs in the lungs deep inside the lung where oxygen passes into the blood stream.  Silica dust gets stuck here and causes the scarring that reduces the ability of oxygen to pass into the blood stream, giving the sensation of running out of breath, at first upon exertion, and later even while resting.  You can see from the photo on the left of magnified silica dust, the hard sharp edges of the dust particles.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8D44A850-BC75-4667-8A47-9E47303DB1CD}"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Chronic silicosis is the more common health effect of inhaling silica dust. Acute silicosis can happen after breathing massive amounts of silica dust. Although rare, there have been workers in their 30's and 40's who didn't know they were working with silica and were not wearing respirators , who actually died by suffocation within months of exposure to extremely heavy silica dust concentrations. Their lungs were so badly scarred they could no longer get enough oxygen to survive.  Breathing too much silica also makes people more susceptible to developing chronic obstructive pulmonary disease or COPD, tuberculosis, lung cancer and kidney disease.</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C5021118-1763-4592-8462-EADD2CEE9E8C}"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[https://www.youtube.com/watch?v=DndAO32Bdvw ; Created</a:t>
            </a:r>
            <a:r>
              <a:rPr lang="en-US" baseline="0" dirty="0" smtClean="0"/>
              <a:t> </a:t>
            </a:r>
            <a:r>
              <a:rPr lang="en-US" baseline="0" smtClean="0"/>
              <a:t>by the </a:t>
            </a:r>
            <a:r>
              <a:rPr lang="en-US" smtClean="0"/>
              <a:t>Center </a:t>
            </a:r>
            <a:r>
              <a:rPr lang="en-US" dirty="0" smtClean="0"/>
              <a:t>for </a:t>
            </a:r>
            <a:r>
              <a:rPr lang="en-US" smtClean="0"/>
              <a:t>Public Integrity.]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50D777-7225-49B1-8D65-662A6955C954}" type="slidenum">
              <a:rPr lang="en-US" altLang="en-US" smtClean="0"/>
              <a:pPr>
                <a:defRPr/>
              </a:pPr>
              <a:t>7</a:t>
            </a:fld>
            <a:endParaRPr lang="en-US" altLang="en-US"/>
          </a:p>
        </p:txBody>
      </p:sp>
    </p:spTree>
    <p:extLst>
      <p:ext uri="{BB962C8B-B14F-4D97-AF65-F5344CB8AC3E}">
        <p14:creationId xmlns:p14="http://schemas.microsoft.com/office/powerpoint/2010/main" val="260502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symptoms of silicosis or exposure to too much silica are not noticeable at first.  Later, the person may notice they run out of breath during exercise.  Prolonged exposure can lead to more severe symptoms and even death. Workers who developed these symptoms in some cases did not even know they were breathing silica dust or that it caused lung damage.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3C73C3C1-147E-4E7F-8A82-B8B9AE21C37F}" type="slidenum">
              <a:rPr lang="en-US" altLang="en-US" smtClean="0"/>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Although the safest amount of silica dust is zero, the legal limit for silica exposure is 50 micrograms per cubic meter. So how much is that?   Imagine an extremely tiny pinch of very fine dust dispersed in the air in a box three feet square - you couldn't even see it. This limit is based on an 8-hour average exposure and is very low because it doesn't take much silica in the air to cause health problems.  Respirable dust is that fine dust that is inhaled deep into the lungs where it causes its damage.  Coarse dust is mostly caught in the nose and throat before reaching the lower part of the lungs.</a:t>
            </a:r>
          </a:p>
          <a:p>
            <a:endParaRPr lang="en-US" altLang="en-US" smtClean="0"/>
          </a:p>
          <a:p>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4063" indent="-288925">
              <a:defRPr>
                <a:solidFill>
                  <a:schemeClr val="tx1"/>
                </a:solidFill>
                <a:latin typeface="Arial" panose="020B0604020202020204" pitchFamily="34" charset="0"/>
              </a:defRPr>
            </a:lvl2pPr>
            <a:lvl3pPr marL="1158875" indent="-231775">
              <a:defRPr>
                <a:solidFill>
                  <a:schemeClr val="tx1"/>
                </a:solidFill>
                <a:latin typeface="Arial" panose="020B0604020202020204" pitchFamily="34" charset="0"/>
              </a:defRPr>
            </a:lvl3pPr>
            <a:lvl4pPr marL="1624013" indent="-231775">
              <a:defRPr>
                <a:solidFill>
                  <a:schemeClr val="tx1"/>
                </a:solidFill>
                <a:latin typeface="Arial" panose="020B0604020202020204" pitchFamily="34" charset="0"/>
              </a:defRPr>
            </a:lvl4pPr>
            <a:lvl5pPr marL="2087563" indent="-231775">
              <a:defRPr>
                <a:solidFill>
                  <a:schemeClr val="tx1"/>
                </a:solidFill>
                <a:latin typeface="Arial" panose="020B0604020202020204" pitchFamily="34" charset="0"/>
              </a:defRPr>
            </a:lvl5pPr>
            <a:lvl6pPr marL="2544763" indent="-231775" eaLnBrk="0" fontAlgn="base" hangingPunct="0">
              <a:spcBef>
                <a:spcPct val="0"/>
              </a:spcBef>
              <a:spcAft>
                <a:spcPct val="0"/>
              </a:spcAft>
              <a:defRPr>
                <a:solidFill>
                  <a:schemeClr val="tx1"/>
                </a:solidFill>
                <a:latin typeface="Arial" panose="020B0604020202020204" pitchFamily="34" charset="0"/>
              </a:defRPr>
            </a:lvl6pPr>
            <a:lvl7pPr marL="3001963" indent="-231775" eaLnBrk="0" fontAlgn="base" hangingPunct="0">
              <a:spcBef>
                <a:spcPct val="0"/>
              </a:spcBef>
              <a:spcAft>
                <a:spcPct val="0"/>
              </a:spcAft>
              <a:defRPr>
                <a:solidFill>
                  <a:schemeClr val="tx1"/>
                </a:solidFill>
                <a:latin typeface="Arial" panose="020B0604020202020204" pitchFamily="34" charset="0"/>
              </a:defRPr>
            </a:lvl7pPr>
            <a:lvl8pPr marL="3459163" indent="-231775" eaLnBrk="0" fontAlgn="base" hangingPunct="0">
              <a:spcBef>
                <a:spcPct val="0"/>
              </a:spcBef>
              <a:spcAft>
                <a:spcPct val="0"/>
              </a:spcAft>
              <a:defRPr>
                <a:solidFill>
                  <a:schemeClr val="tx1"/>
                </a:solidFill>
                <a:latin typeface="Arial" panose="020B0604020202020204" pitchFamily="34" charset="0"/>
              </a:defRPr>
            </a:lvl8pPr>
            <a:lvl9pPr marL="3916363" indent="-231775" eaLnBrk="0" fontAlgn="base" hangingPunct="0">
              <a:spcBef>
                <a:spcPct val="0"/>
              </a:spcBef>
              <a:spcAft>
                <a:spcPct val="0"/>
              </a:spcAft>
              <a:defRPr>
                <a:solidFill>
                  <a:schemeClr val="tx1"/>
                </a:solidFill>
                <a:latin typeface="Arial" panose="020B0604020202020204" pitchFamily="34" charset="0"/>
              </a:defRPr>
            </a:lvl9pPr>
          </a:lstStyle>
          <a:p>
            <a:fld id="{908083DA-5AE7-4007-A9B6-5F4F219488BC}" type="slidenum">
              <a:rPr lang="en-US" altLang="en-US" smtClean="0"/>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2"/>
          <p:cNvSpPr>
            <a:spLocks noChangeArrowheads="1"/>
          </p:cNvSpPr>
          <p:nvPr userDrawn="1"/>
        </p:nvSpPr>
        <p:spPr bwMode="auto">
          <a:xfrm>
            <a:off x="2806700" y="895350"/>
            <a:ext cx="6337300" cy="208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Rectangle 13"/>
          <p:cNvSpPr>
            <a:spLocks noChangeArrowheads="1"/>
          </p:cNvSpPr>
          <p:nvPr userDrawn="1"/>
        </p:nvSpPr>
        <p:spPr bwMode="auto">
          <a:xfrm>
            <a:off x="2873375" y="9461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Rectangle 11"/>
          <p:cNvSpPr>
            <a:spLocks noChangeArrowheads="1"/>
          </p:cNvSpPr>
          <p:nvPr userDrawn="1"/>
        </p:nvSpPr>
        <p:spPr bwMode="auto">
          <a:xfrm>
            <a:off x="0" y="2971800"/>
            <a:ext cx="9144000" cy="1133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27000"/>
            <a:ext cx="2035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 series of 7 photos of workers at various types of jobs" title="Workers on the job"/>
          <p:cNvPicPr>
            <a:picLocks noChangeAspect="1" noChangeArrowheads="1"/>
          </p:cNvPicPr>
          <p:nvPr userDrawn="1"/>
        </p:nvPicPr>
        <p:blipFill>
          <a:blip r:embed="rId3"/>
          <a:srcRect/>
          <a:stretch>
            <a:fillRect/>
          </a:stretch>
        </p:blipFill>
        <p:spPr bwMode="auto">
          <a:xfrm>
            <a:off x="0" y="302895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200151"/>
            <a:ext cx="5562600" cy="459581"/>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971800" y="1885950"/>
            <a:ext cx="52578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332873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0" y="0"/>
            <a:ext cx="9144000" cy="5143500"/>
          </a:xfrm>
          <a:prstGeom prst="rect">
            <a:avLst/>
          </a:prstGeom>
          <a:solidFill>
            <a:srgbClr val="D4D2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5" name="Rectangle 12"/>
          <p:cNvSpPr>
            <a:spLocks noChangeArrowheads="1"/>
          </p:cNvSpPr>
          <p:nvPr userDrawn="1"/>
        </p:nvSpPr>
        <p:spPr bwMode="auto">
          <a:xfrm>
            <a:off x="2806700" y="1085850"/>
            <a:ext cx="6337300" cy="2114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6" name="Rectangle 13"/>
          <p:cNvSpPr>
            <a:spLocks noChangeArrowheads="1"/>
          </p:cNvSpPr>
          <p:nvPr userDrawn="1"/>
        </p:nvSpPr>
        <p:spPr bwMode="auto">
          <a:xfrm>
            <a:off x="2873375" y="1136650"/>
            <a:ext cx="6270625" cy="20256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7" name="Rectangle 11"/>
          <p:cNvSpPr>
            <a:spLocks noChangeArrowheads="1"/>
          </p:cNvSpPr>
          <p:nvPr userDrawn="1"/>
        </p:nvSpPr>
        <p:spPr bwMode="auto">
          <a:xfrm>
            <a:off x="0" y="0"/>
            <a:ext cx="1219200" cy="5143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8" name="Rectangle 7"/>
          <p:cNvSpPr>
            <a:spLocks noChangeArrowheads="1"/>
          </p:cNvSpPr>
          <p:nvPr userDrawn="1"/>
        </p:nvSpPr>
        <p:spPr bwMode="auto">
          <a:xfrm>
            <a:off x="0" y="5029200"/>
            <a:ext cx="9144000" cy="1143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9" name="Picture 19" descr="LnI_Logo_2-color-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0" y="215900"/>
            <a:ext cx="2035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TAYH235\AppData\Local\Temp\vmware-tayh235\VMwareDnD\f70b50cb\PhotoBanner_Vertic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57150"/>
            <a:ext cx="107315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71800" y="1390651"/>
            <a:ext cx="5943600" cy="459581"/>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2971800" y="2076450"/>
            <a:ext cx="5943600" cy="857250"/>
          </a:xfrm>
        </p:spPr>
        <p:txBody>
          <a:bodyPr/>
          <a:lstStyle>
            <a:lvl1pPr marL="0" indent="0">
              <a:buFont typeface="Wingdings" pitchFamily="2" charset="2"/>
              <a:buNone/>
              <a:defRPr sz="2400" i="1"/>
            </a:lvl1pPr>
          </a:lstStyle>
          <a:p>
            <a:r>
              <a:rPr lang="en-US"/>
              <a:t>Click to edit Master subtitle style</a:t>
            </a:r>
          </a:p>
        </p:txBody>
      </p:sp>
    </p:spTree>
    <p:extLst>
      <p:ext uri="{BB962C8B-B14F-4D97-AF65-F5344CB8AC3E}">
        <p14:creationId xmlns:p14="http://schemas.microsoft.com/office/powerpoint/2010/main" val="107390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5105400" cy="47982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028700"/>
            <a:ext cx="5105400" cy="3543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9"/>
          <p:cNvSpPr>
            <a:spLocks noGrp="1"/>
          </p:cNvSpPr>
          <p:nvPr>
            <p:ph type="pic" sz="quarter" idx="10"/>
          </p:nvPr>
        </p:nvSpPr>
        <p:spPr>
          <a:xfrm>
            <a:off x="5791200" y="0"/>
            <a:ext cx="3352800" cy="4781550"/>
          </a:xfrm>
        </p:spPr>
        <p:txBody>
          <a:bodyPr/>
          <a:lstStyle/>
          <a:p>
            <a:pPr lvl="0"/>
            <a:endParaRPr lang="en-US" noProof="0" dirty="0"/>
          </a:p>
        </p:txBody>
      </p:sp>
    </p:spTree>
    <p:extLst>
      <p:ext uri="{BB962C8B-B14F-4D97-AF65-F5344CB8AC3E}">
        <p14:creationId xmlns:p14="http://schemas.microsoft.com/office/powerpoint/2010/main" val="148108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o photo,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8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No photo,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028700"/>
            <a:ext cx="40386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620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44346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85750"/>
            <a:ext cx="838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1000" y="102870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1"/>
          <p:cNvSpPr>
            <a:spLocks noChangeArrowheads="1"/>
          </p:cNvSpPr>
          <p:nvPr userDrawn="1"/>
        </p:nvSpPr>
        <p:spPr bwMode="auto">
          <a:xfrm>
            <a:off x="0" y="4800600"/>
            <a:ext cx="9144000" cy="342900"/>
          </a:xfrm>
          <a:prstGeom prst="rect">
            <a:avLst/>
          </a:prstGeom>
          <a:solidFill>
            <a:srgbClr val="E86C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userDrawn="1"/>
        </p:nvSpPr>
        <p:spPr bwMode="auto">
          <a:xfrm>
            <a:off x="8534400" y="4802188"/>
            <a:ext cx="5334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F59C220-023A-47E1-9154-ED9C6E80FCCA}" type="slidenum">
              <a:rPr lang="en-US" altLang="en-US" smtClean="0">
                <a:solidFill>
                  <a:schemeClr val="bg1"/>
                </a:solidFill>
              </a:rPr>
              <a:pPr eaLnBrk="1" hangingPunct="1">
                <a:defRPr/>
              </a:pPr>
              <a:t>‹#›</a:t>
            </a:fld>
            <a:endParaRPr lang="en-US" altLang="en-US" smtClean="0"/>
          </a:p>
        </p:txBody>
      </p:sp>
      <p:sp>
        <p:nvSpPr>
          <p:cNvPr id="1030" name="TextBox 9"/>
          <p:cNvSpPr txBox="1">
            <a:spLocks noChangeArrowheads="1"/>
          </p:cNvSpPr>
          <p:nvPr userDrawn="1"/>
        </p:nvSpPr>
        <p:spPr bwMode="auto">
          <a:xfrm>
            <a:off x="0" y="4819650"/>
            <a:ext cx="914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solidFill>
                  <a:schemeClr val="bg1"/>
                </a:solidFill>
              </a:rPr>
              <a:t>Washington State Department of Labor &amp; Industries</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1" r:id="rId3"/>
    <p:sldLayoutId id="2147483802" r:id="rId4"/>
    <p:sldLayoutId id="2147483803" r:id="rId5"/>
    <p:sldLayoutId id="2147483804" r:id="rId6"/>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4D4D4D"/>
          </a:solidFill>
          <a:latin typeface="+mj-lt"/>
          <a:ea typeface="+mj-ea"/>
          <a:cs typeface="+mj-cs"/>
        </a:defRPr>
      </a:lvl1pPr>
      <a:lvl2pPr algn="l" rtl="0" eaLnBrk="0" fontAlgn="base" hangingPunct="0">
        <a:spcBef>
          <a:spcPct val="0"/>
        </a:spcBef>
        <a:spcAft>
          <a:spcPct val="0"/>
        </a:spcAft>
        <a:defRPr sz="3200" b="1">
          <a:solidFill>
            <a:srgbClr val="4D4D4D"/>
          </a:solidFill>
          <a:latin typeface="Arial" charset="0"/>
        </a:defRPr>
      </a:lvl2pPr>
      <a:lvl3pPr algn="l" rtl="0" eaLnBrk="0" fontAlgn="base" hangingPunct="0">
        <a:spcBef>
          <a:spcPct val="0"/>
        </a:spcBef>
        <a:spcAft>
          <a:spcPct val="0"/>
        </a:spcAft>
        <a:defRPr sz="3200" b="1">
          <a:solidFill>
            <a:srgbClr val="4D4D4D"/>
          </a:solidFill>
          <a:latin typeface="Arial" charset="0"/>
        </a:defRPr>
      </a:lvl3pPr>
      <a:lvl4pPr algn="l" rtl="0" eaLnBrk="0" fontAlgn="base" hangingPunct="0">
        <a:spcBef>
          <a:spcPct val="0"/>
        </a:spcBef>
        <a:spcAft>
          <a:spcPct val="0"/>
        </a:spcAft>
        <a:defRPr sz="3200" b="1">
          <a:solidFill>
            <a:srgbClr val="4D4D4D"/>
          </a:solidFill>
          <a:latin typeface="Arial" charset="0"/>
        </a:defRPr>
      </a:lvl4pPr>
      <a:lvl5pPr algn="l" rtl="0" eaLnBrk="0" fontAlgn="base" hangingPunct="0">
        <a:spcBef>
          <a:spcPct val="0"/>
        </a:spcBef>
        <a:spcAft>
          <a:spcPct val="0"/>
        </a:spcAft>
        <a:defRPr sz="3200" b="1">
          <a:solidFill>
            <a:srgbClr val="4D4D4D"/>
          </a:solidFill>
          <a:latin typeface="Arial" charset="0"/>
        </a:defRPr>
      </a:lvl5pPr>
      <a:lvl6pPr marL="457200" algn="l" rtl="0" fontAlgn="base">
        <a:spcBef>
          <a:spcPct val="0"/>
        </a:spcBef>
        <a:spcAft>
          <a:spcPct val="0"/>
        </a:spcAft>
        <a:defRPr sz="3200" b="1">
          <a:solidFill>
            <a:srgbClr val="4D4D4D"/>
          </a:solidFill>
          <a:latin typeface="Arial" charset="0"/>
        </a:defRPr>
      </a:lvl6pPr>
      <a:lvl7pPr marL="914400" algn="l" rtl="0" fontAlgn="base">
        <a:spcBef>
          <a:spcPct val="0"/>
        </a:spcBef>
        <a:spcAft>
          <a:spcPct val="0"/>
        </a:spcAft>
        <a:defRPr sz="3200" b="1">
          <a:solidFill>
            <a:srgbClr val="4D4D4D"/>
          </a:solidFill>
          <a:latin typeface="Arial" charset="0"/>
        </a:defRPr>
      </a:lvl7pPr>
      <a:lvl8pPr marL="1371600" algn="l" rtl="0" fontAlgn="base">
        <a:spcBef>
          <a:spcPct val="0"/>
        </a:spcBef>
        <a:spcAft>
          <a:spcPct val="0"/>
        </a:spcAft>
        <a:defRPr sz="3200" b="1">
          <a:solidFill>
            <a:srgbClr val="4D4D4D"/>
          </a:solidFill>
          <a:latin typeface="Arial" charset="0"/>
        </a:defRPr>
      </a:lvl8pPr>
      <a:lvl9pPr marL="1828800" algn="l" rtl="0" fontAlgn="base">
        <a:spcBef>
          <a:spcPct val="0"/>
        </a:spcBef>
        <a:spcAft>
          <a:spcPct val="0"/>
        </a:spcAft>
        <a:defRPr sz="3200" b="1">
          <a:solidFill>
            <a:srgbClr val="4D4D4D"/>
          </a:solidFill>
          <a:latin typeface="Arial" charset="0"/>
        </a:defRPr>
      </a:lvl9pPr>
    </p:titleStyle>
    <p:bodyStyle>
      <a:lvl1pPr marL="342900" indent="-342900" algn="l" rtl="0" eaLnBrk="0" fontAlgn="base" hangingPunct="0">
        <a:spcBef>
          <a:spcPct val="20000"/>
        </a:spcBef>
        <a:spcAft>
          <a:spcPct val="0"/>
        </a:spcAft>
        <a:buClr>
          <a:srgbClr val="005595"/>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5595"/>
        </a:buClr>
        <a:buChar char="–"/>
        <a:defRPr sz="2400">
          <a:solidFill>
            <a:schemeClr val="tx1"/>
          </a:solidFill>
          <a:latin typeface="+mn-lt"/>
        </a:defRPr>
      </a:lvl2pPr>
      <a:lvl3pPr marL="1143000" indent="-228600" algn="l" rtl="0" eaLnBrk="0" fontAlgn="base" hangingPunct="0">
        <a:spcBef>
          <a:spcPct val="20000"/>
        </a:spcBef>
        <a:spcAft>
          <a:spcPct val="0"/>
        </a:spcAft>
        <a:buClr>
          <a:srgbClr val="005595"/>
        </a:buClr>
        <a:buChar char="•"/>
        <a:defRPr sz="2000">
          <a:solidFill>
            <a:schemeClr val="tx1"/>
          </a:solidFill>
          <a:latin typeface="+mn-lt"/>
        </a:defRPr>
      </a:lvl3pPr>
      <a:lvl4pPr marL="1600200" indent="-228600" algn="l" rtl="0" eaLnBrk="0" fontAlgn="base" hangingPunct="0">
        <a:spcBef>
          <a:spcPct val="20000"/>
        </a:spcBef>
        <a:spcAft>
          <a:spcPct val="0"/>
        </a:spcAft>
        <a:buClr>
          <a:srgbClr val="005595"/>
        </a:buClr>
        <a:buChar char="–"/>
        <a:defRPr>
          <a:solidFill>
            <a:schemeClr val="tx1"/>
          </a:solidFill>
          <a:latin typeface="+mn-lt"/>
        </a:defRPr>
      </a:lvl4pPr>
      <a:lvl5pPr marL="2057400" indent="-228600" algn="l" rtl="0" eaLnBrk="0" fontAlgn="base" hangingPunct="0">
        <a:spcBef>
          <a:spcPct val="20000"/>
        </a:spcBef>
        <a:spcAft>
          <a:spcPct val="0"/>
        </a:spcAft>
        <a:buClr>
          <a:srgbClr val="005595"/>
        </a:buClr>
        <a:buChar char="»"/>
        <a:defRPr>
          <a:solidFill>
            <a:schemeClr val="tx1"/>
          </a:solidFill>
          <a:latin typeface="+mn-lt"/>
        </a:defRPr>
      </a:lvl5pPr>
      <a:lvl6pPr marL="2514600" indent="-228600" algn="l" rtl="0" fontAlgn="base">
        <a:spcBef>
          <a:spcPct val="20000"/>
        </a:spcBef>
        <a:spcAft>
          <a:spcPct val="0"/>
        </a:spcAft>
        <a:buClr>
          <a:srgbClr val="005595"/>
        </a:buClr>
        <a:buChar char="»"/>
        <a:defRPr>
          <a:solidFill>
            <a:schemeClr val="tx1"/>
          </a:solidFill>
          <a:latin typeface="+mn-lt"/>
        </a:defRPr>
      </a:lvl6pPr>
      <a:lvl7pPr marL="2971800" indent="-228600" algn="l" rtl="0" fontAlgn="base">
        <a:spcBef>
          <a:spcPct val="20000"/>
        </a:spcBef>
        <a:spcAft>
          <a:spcPct val="0"/>
        </a:spcAft>
        <a:buClr>
          <a:srgbClr val="005595"/>
        </a:buClr>
        <a:buChar char="»"/>
        <a:defRPr>
          <a:solidFill>
            <a:schemeClr val="tx1"/>
          </a:solidFill>
          <a:latin typeface="+mn-lt"/>
        </a:defRPr>
      </a:lvl7pPr>
      <a:lvl8pPr marL="3429000" indent="-228600" algn="l" rtl="0" fontAlgn="base">
        <a:spcBef>
          <a:spcPct val="20000"/>
        </a:spcBef>
        <a:spcAft>
          <a:spcPct val="0"/>
        </a:spcAft>
        <a:buClr>
          <a:srgbClr val="005595"/>
        </a:buClr>
        <a:buChar char="»"/>
        <a:defRPr>
          <a:solidFill>
            <a:schemeClr val="tx1"/>
          </a:solidFill>
          <a:latin typeface="+mn-lt"/>
        </a:defRPr>
      </a:lvl8pPr>
      <a:lvl9pPr marL="3886200" indent="-228600" algn="l" rtl="0" fontAlgn="base">
        <a:spcBef>
          <a:spcPct val="20000"/>
        </a:spcBef>
        <a:spcAft>
          <a:spcPct val="0"/>
        </a:spcAft>
        <a:buClr>
          <a:srgbClr val="005595"/>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hyperlink" Target="https://www.lni.wa.gov/safety/Rules/chapter/155/WAC296-155.PDF#WAC_296_155_367"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47.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hyperlink" Target="http://wisha-training.lni.wa.gov/Training/SilicaChecklists/story_html5.html" TargetMode="External"/><Relationship Id="rId4" Type="http://schemas.openxmlformats.org/officeDocument/2006/relationships/hyperlink" Target="https://www.lni.wa.gov/safety-health/safety-topics/topics/silica"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hyperlink" Target="https://www.youtube.com/watch?v=DndAO32Bdvw" TargetMode="External"/><Relationship Id="rId4" Type="http://schemas.openxmlformats.org/officeDocument/2006/relationships/hyperlink" Target="https://publicintegrity.org/workers-rights/worker-health-and-safety/unequal-risk/deadly-dust-a-bricklayers-job-nearly-kills-hi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868804" y="1276350"/>
            <a:ext cx="6248400" cy="1371600"/>
          </a:xfrm>
        </p:spPr>
        <p:txBody>
          <a:bodyPr/>
          <a:lstStyle/>
          <a:p>
            <a:pPr algn="ctr" eaLnBrk="1" hangingPunct="1"/>
            <a:r>
              <a:rPr lang="en-US" altLang="en-US" sz="4400" b="0" dirty="0" smtClean="0">
                <a:solidFill>
                  <a:schemeClr val="tx1"/>
                </a:solidFill>
              </a:rPr>
              <a:t>Silica</a:t>
            </a:r>
            <a:br>
              <a:rPr lang="en-US" altLang="en-US" sz="4400" b="0" dirty="0" smtClean="0">
                <a:solidFill>
                  <a:schemeClr val="tx1"/>
                </a:solidFill>
              </a:rPr>
            </a:br>
            <a:r>
              <a:rPr lang="en-US" altLang="en-US" sz="4400" b="0" dirty="0" smtClean="0">
                <a:solidFill>
                  <a:schemeClr val="tx1"/>
                </a:solidFill>
              </a:rPr>
              <a:t>It’s More Than Just Dust</a:t>
            </a:r>
          </a:p>
        </p:txBody>
      </p:sp>
      <p:sp>
        <p:nvSpPr>
          <p:cNvPr id="6147" name="TextBox 1"/>
          <p:cNvSpPr txBox="1">
            <a:spLocks noChangeArrowheads="1"/>
          </p:cNvSpPr>
          <p:nvPr/>
        </p:nvSpPr>
        <p:spPr bwMode="auto">
          <a:xfrm>
            <a:off x="228600" y="4781550"/>
            <a:ext cx="1600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000" dirty="0" smtClean="0"/>
              <a:t>January 2023</a:t>
            </a:r>
            <a:endParaRPr lang="en-US" altLang="en-US" sz="10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133350"/>
            <a:ext cx="8382000" cy="479425"/>
          </a:xfrm>
        </p:spPr>
        <p:txBody>
          <a:bodyPr/>
          <a:lstStyle/>
          <a:p>
            <a:pPr algn="ctr"/>
            <a:r>
              <a:rPr lang="en-US" altLang="en-US" b="0" smtClean="0">
                <a:solidFill>
                  <a:schemeClr val="tx1"/>
                </a:solidFill>
              </a:rPr>
              <a:t>Silica exposure in construction</a:t>
            </a:r>
          </a:p>
        </p:txBody>
      </p:sp>
      <p:sp>
        <p:nvSpPr>
          <p:cNvPr id="25605" name="Rectangle 4"/>
          <p:cNvSpPr>
            <a:spLocks noChangeArrowheads="1"/>
          </p:cNvSpPr>
          <p:nvPr/>
        </p:nvSpPr>
        <p:spPr bwMode="auto">
          <a:xfrm>
            <a:off x="76200" y="646113"/>
            <a:ext cx="6303963"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nSpc>
                <a:spcPct val="150000"/>
              </a:lnSpc>
              <a:spcBef>
                <a:spcPct val="0"/>
              </a:spcBef>
              <a:buClrTx/>
              <a:buFontTx/>
              <a:buNone/>
            </a:pPr>
            <a:r>
              <a:rPr lang="en-US" altLang="en-US" sz="2400" dirty="0"/>
              <a:t>Abrasive blasting (sand blasting)</a:t>
            </a:r>
          </a:p>
          <a:p>
            <a:pPr>
              <a:lnSpc>
                <a:spcPct val="150000"/>
              </a:lnSpc>
              <a:spcBef>
                <a:spcPct val="0"/>
              </a:spcBef>
              <a:buClrTx/>
              <a:buFontTx/>
              <a:buNone/>
            </a:pPr>
            <a:r>
              <a:rPr lang="en-US" altLang="en-US" sz="2400" dirty="0"/>
              <a:t>Rock drilling</a:t>
            </a:r>
          </a:p>
          <a:p>
            <a:pPr>
              <a:lnSpc>
                <a:spcPct val="150000"/>
              </a:lnSpc>
              <a:spcBef>
                <a:spcPct val="0"/>
              </a:spcBef>
              <a:buClrTx/>
              <a:buFontTx/>
              <a:buNone/>
            </a:pPr>
            <a:r>
              <a:rPr lang="en-US" altLang="en-US" sz="2400" dirty="0"/>
              <a:t>Concrete &amp; masonry building construction</a:t>
            </a:r>
          </a:p>
          <a:p>
            <a:pPr>
              <a:lnSpc>
                <a:spcPct val="150000"/>
              </a:lnSpc>
              <a:spcBef>
                <a:spcPct val="0"/>
              </a:spcBef>
              <a:buClrTx/>
              <a:buFontTx/>
              <a:buNone/>
            </a:pPr>
            <a:r>
              <a:rPr lang="en-US" altLang="en-US" sz="2400" dirty="0"/>
              <a:t>Masonry or concrete building demolition</a:t>
            </a:r>
          </a:p>
          <a:p>
            <a:pPr>
              <a:lnSpc>
                <a:spcPct val="150000"/>
              </a:lnSpc>
              <a:spcBef>
                <a:spcPct val="0"/>
              </a:spcBef>
              <a:buClrTx/>
              <a:buFontTx/>
              <a:buNone/>
            </a:pPr>
            <a:r>
              <a:rPr lang="en-US" altLang="en-US" sz="2400" dirty="0"/>
              <a:t>Concrete roofing and siding installation</a:t>
            </a:r>
          </a:p>
          <a:p>
            <a:pPr>
              <a:lnSpc>
                <a:spcPct val="150000"/>
              </a:lnSpc>
              <a:spcBef>
                <a:spcPct val="0"/>
              </a:spcBef>
              <a:buClrTx/>
              <a:buFontTx/>
              <a:buNone/>
            </a:pPr>
            <a:r>
              <a:rPr lang="en-US" altLang="en-US" sz="2400" dirty="0"/>
              <a:t>Road construction and repair</a:t>
            </a:r>
          </a:p>
          <a:p>
            <a:pPr>
              <a:lnSpc>
                <a:spcPct val="150000"/>
              </a:lnSpc>
              <a:spcBef>
                <a:spcPct val="0"/>
              </a:spcBef>
              <a:buClrTx/>
              <a:buFontTx/>
              <a:buNone/>
            </a:pPr>
            <a:r>
              <a:rPr lang="en-US" altLang="en-US" sz="2400" dirty="0"/>
              <a:t>Rock crushing and sand &amp; gravel screening</a:t>
            </a:r>
          </a:p>
        </p:txBody>
      </p:sp>
      <p:pic>
        <p:nvPicPr>
          <p:cNvPr id="25603" name="Picture 2" descr="man cutting cinder block with power saw generating large amounts of silica dust" title="man cutting cinder block"/>
          <p:cNvPicPr>
            <a:picLocks noChangeAspect="1"/>
          </p:cNvPicPr>
          <p:nvPr/>
        </p:nvPicPr>
        <p:blipFill>
          <a:blip r:embed="rId4"/>
          <a:srcRect/>
          <a:stretch>
            <a:fillRect/>
          </a:stretch>
        </p:blipFill>
        <p:spPr bwMode="auto">
          <a:xfrm>
            <a:off x="6108700" y="819150"/>
            <a:ext cx="27178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36223" y="554584"/>
            <a:ext cx="307777" cy="3962831"/>
          </a:xfrm>
          <a:prstGeom prst="rect">
            <a:avLst/>
          </a:prstGeom>
          <a:noFill/>
        </p:spPr>
        <p:txBody>
          <a:bodyPr vert="vert" wrap="square" rtlCol="0">
            <a:spAutoFit/>
          </a:bodyPr>
          <a:lstStyle/>
          <a:p>
            <a:r>
              <a:rPr lang="en-US" sz="800" dirty="0" smtClean="0"/>
              <a:t>U.W. </a:t>
            </a:r>
            <a:r>
              <a:rPr lang="en-US" sz="800" dirty="0" err="1" smtClean="0"/>
              <a:t>Dept</a:t>
            </a:r>
            <a:r>
              <a:rPr lang="en-US" sz="800" dirty="0" smtClean="0"/>
              <a:t> of </a:t>
            </a:r>
            <a:r>
              <a:rPr lang="en-US" sz="800" dirty="0" err="1" smtClean="0"/>
              <a:t>Envirionmental</a:t>
            </a:r>
            <a:r>
              <a:rPr lang="en-US" sz="800" dirty="0" smtClean="0"/>
              <a:t> &amp; Occupational Health Sciences – Mary Ellen Flanagan</a:t>
            </a:r>
            <a:endParaRPr lang="en-US" sz="800"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133350"/>
            <a:ext cx="8382000" cy="479425"/>
          </a:xfrm>
        </p:spPr>
        <p:txBody>
          <a:bodyPr/>
          <a:lstStyle/>
          <a:p>
            <a:pPr algn="ctr"/>
            <a:r>
              <a:rPr lang="en-US" altLang="en-US" b="0" smtClean="0">
                <a:solidFill>
                  <a:schemeClr val="tx1"/>
                </a:solidFill>
              </a:rPr>
              <a:t>The risk of silica exposure</a:t>
            </a:r>
          </a:p>
        </p:txBody>
      </p:sp>
      <p:sp>
        <p:nvSpPr>
          <p:cNvPr id="27651" name="Rectangle 2"/>
          <p:cNvSpPr>
            <a:spLocks noChangeArrowheads="1"/>
          </p:cNvSpPr>
          <p:nvPr/>
        </p:nvSpPr>
        <p:spPr bwMode="auto">
          <a:xfrm>
            <a:off x="457200" y="781050"/>
            <a:ext cx="80010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solidFill>
                  <a:srgbClr val="000000"/>
                </a:solidFill>
                <a:latin typeface="Calibri" panose="020F0502020204030204" pitchFamily="34" charset="0"/>
              </a:rPr>
              <a:t>When dust is controlled, exposures are low.</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When </a:t>
            </a:r>
            <a:r>
              <a:rPr lang="en-US" altLang="en-US" sz="2400" dirty="0">
                <a:solidFill>
                  <a:srgbClr val="000000"/>
                </a:solidFill>
                <a:latin typeface="Calibri" panose="020F0502020204030204" pitchFamily="34" charset="0"/>
              </a:rPr>
              <a:t>dust is uncontrolled, exposures are usually high.</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Many </a:t>
            </a:r>
            <a:r>
              <a:rPr lang="en-US" altLang="en-US" sz="2400" dirty="0">
                <a:solidFill>
                  <a:srgbClr val="000000"/>
                </a:solidFill>
                <a:latin typeface="Calibri" panose="020F0502020204030204" pitchFamily="34" charset="0"/>
              </a:rPr>
              <a:t>exposures in construction are for short time periods, but at very high concentrations.</a:t>
            </a:r>
          </a:p>
          <a:p>
            <a:pPr>
              <a:spcBef>
                <a:spcPct val="0"/>
              </a:spcBef>
              <a:spcAft>
                <a:spcPts val="1800"/>
              </a:spcAft>
              <a:buClrTx/>
              <a:buFontTx/>
              <a:buNone/>
            </a:pPr>
            <a:r>
              <a:rPr lang="en-US" altLang="en-US" sz="2400" dirty="0" smtClean="0">
                <a:solidFill>
                  <a:srgbClr val="000000"/>
                </a:solidFill>
                <a:latin typeface="Calibri" panose="020F0502020204030204" pitchFamily="34" charset="0"/>
              </a:rPr>
              <a:t>Short</a:t>
            </a:r>
            <a:r>
              <a:rPr lang="en-US" altLang="en-US" sz="2400" dirty="0">
                <a:solidFill>
                  <a:srgbClr val="000000"/>
                </a:solidFill>
                <a:latin typeface="Calibri" panose="020F0502020204030204" pitchFamily="34" charset="0"/>
              </a:rPr>
              <a:t>, high exposure can still exceed permissible limits and cause lung damage.</a:t>
            </a:r>
            <a:endParaRPr lang="en-US" altLang="en-US" sz="2400" dirty="0">
              <a:solidFill>
                <a:srgbClr val="000000"/>
              </a:solidFill>
              <a:latin typeface="Microsoft Sans Serif"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133350"/>
            <a:ext cx="8382000" cy="479425"/>
          </a:xfrm>
        </p:spPr>
        <p:txBody>
          <a:bodyPr/>
          <a:lstStyle/>
          <a:p>
            <a:pPr algn="ctr"/>
            <a:r>
              <a:rPr lang="en-US" altLang="en-US" b="0" smtClean="0">
                <a:solidFill>
                  <a:schemeClr val="tx1"/>
                </a:solidFill>
              </a:rPr>
              <a:t>Silica exposure – rock drilling</a:t>
            </a:r>
          </a:p>
        </p:txBody>
      </p:sp>
      <p:sp>
        <p:nvSpPr>
          <p:cNvPr id="29700" name="Rectangle 3"/>
          <p:cNvSpPr>
            <a:spLocks noChangeArrowheads="1"/>
          </p:cNvSpPr>
          <p:nvPr/>
        </p:nvSpPr>
        <p:spPr bwMode="auto">
          <a:xfrm rot="5400000">
            <a:off x="5915025" y="2620962"/>
            <a:ext cx="286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Creative Commons/Flickr – MTA Capital Construction</a:t>
            </a:r>
          </a:p>
        </p:txBody>
      </p:sp>
      <p:pic>
        <p:nvPicPr>
          <p:cNvPr id="29699" name="Picture 2" descr="large rock drilling machine with two men in safety gear looking on." title="rock driller"/>
          <p:cNvPicPr>
            <a:picLocks noChangeAspect="1"/>
          </p:cNvPicPr>
          <p:nvPr/>
        </p:nvPicPr>
        <p:blipFill>
          <a:blip r:embed="rId4"/>
          <a:srcRect/>
          <a:stretch>
            <a:fillRect/>
          </a:stretch>
        </p:blipFill>
        <p:spPr bwMode="auto">
          <a:xfrm>
            <a:off x="1905000" y="819150"/>
            <a:ext cx="53340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altLang="en-US" b="0" smtClean="0">
                <a:solidFill>
                  <a:schemeClr val="tx1"/>
                </a:solidFill>
              </a:rPr>
              <a:t>Silica exposure – jack hammering</a:t>
            </a:r>
          </a:p>
        </p:txBody>
      </p:sp>
      <p:pic>
        <p:nvPicPr>
          <p:cNvPr id="31747" name="Picture 2" descr="man operating a jack hammer against a concrete wall" title="jackhammer 1"/>
          <p:cNvPicPr>
            <a:picLocks noChangeAspect="1"/>
          </p:cNvPicPr>
          <p:nvPr/>
        </p:nvPicPr>
        <p:blipFill>
          <a:blip r:embed="rId4"/>
          <a:srcRect/>
          <a:stretch>
            <a:fillRect/>
          </a:stretch>
        </p:blipFill>
        <p:spPr bwMode="auto">
          <a:xfrm>
            <a:off x="457200" y="1055688"/>
            <a:ext cx="32369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1466056" y="4103688"/>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L&amp;I photo</a:t>
            </a:r>
          </a:p>
        </p:txBody>
      </p:sp>
      <p:pic>
        <p:nvPicPr>
          <p:cNvPr id="31748" name="Picture 3" descr="Two men operating jackhammers" title="jackhammer 2"/>
          <p:cNvPicPr>
            <a:picLocks noChangeAspect="1"/>
          </p:cNvPicPr>
          <p:nvPr/>
        </p:nvPicPr>
        <p:blipFill>
          <a:blip r:embed="rId5"/>
          <a:srcRect/>
          <a:stretch>
            <a:fillRect/>
          </a:stretch>
        </p:blipFill>
        <p:spPr bwMode="auto">
          <a:xfrm>
            <a:off x="5257800" y="1055688"/>
            <a:ext cx="2971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5"/>
          <p:cNvSpPr>
            <a:spLocks noChangeArrowheads="1"/>
          </p:cNvSpPr>
          <p:nvPr/>
        </p:nvSpPr>
        <p:spPr bwMode="auto">
          <a:xfrm>
            <a:off x="5334000" y="4133850"/>
            <a:ext cx="2819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Photo by NCDOT Communications in Creative Commons</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33350"/>
            <a:ext cx="8382000" cy="479425"/>
          </a:xfrm>
        </p:spPr>
        <p:txBody>
          <a:bodyPr/>
          <a:lstStyle/>
          <a:p>
            <a:pPr algn="ctr"/>
            <a:r>
              <a:rPr lang="en-US" altLang="en-US" b="0" smtClean="0">
                <a:solidFill>
                  <a:schemeClr val="tx1"/>
                </a:solidFill>
              </a:rPr>
              <a:t>Using water on a jackhammer</a:t>
            </a:r>
          </a:p>
        </p:txBody>
      </p:sp>
      <p:pic>
        <p:nvPicPr>
          <p:cNvPr id="33795" name="Picture 3" descr="two men with jackhammer, one man spraying water on tip of jackhammer to reduce dust" title="water on jackhammer"/>
          <p:cNvPicPr>
            <a:picLocks noChangeAspect="1"/>
          </p:cNvPicPr>
          <p:nvPr/>
        </p:nvPicPr>
        <p:blipFill>
          <a:blip r:embed="rId4"/>
          <a:srcRect/>
          <a:stretch>
            <a:fillRect/>
          </a:stretch>
        </p:blipFill>
        <p:spPr bwMode="auto">
          <a:xfrm>
            <a:off x="152400" y="693738"/>
            <a:ext cx="44196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p:cNvSpPr txBox="1">
            <a:spLocks noChangeArrowheads="1"/>
          </p:cNvSpPr>
          <p:nvPr/>
        </p:nvSpPr>
        <p:spPr bwMode="auto">
          <a:xfrm>
            <a:off x="1485900" y="4505325"/>
            <a:ext cx="1752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OSHA photo</a:t>
            </a:r>
          </a:p>
        </p:txBody>
      </p:sp>
      <p:pic>
        <p:nvPicPr>
          <p:cNvPr id="33796" name="Picture 4" descr="graphic of man with water hose connected to jackhammer to control dust. " title="jackhammering with water"/>
          <p:cNvPicPr>
            <a:picLocks noChangeAspect="1"/>
          </p:cNvPicPr>
          <p:nvPr/>
        </p:nvPicPr>
        <p:blipFill>
          <a:blip r:embed="rId5"/>
          <a:srcRect/>
          <a:stretch>
            <a:fillRect/>
          </a:stretch>
        </p:blipFill>
        <p:spPr bwMode="auto">
          <a:xfrm>
            <a:off x="4800600" y="895350"/>
            <a:ext cx="409575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p:cNvSpPr txBox="1">
            <a:spLocks noChangeArrowheads="1"/>
          </p:cNvSpPr>
          <p:nvPr/>
        </p:nvSpPr>
        <p:spPr bwMode="auto">
          <a:xfrm>
            <a:off x="6353175" y="4505325"/>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dirty="0"/>
              <a:t>NIOSH photo</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000" y="209550"/>
            <a:ext cx="8382000" cy="479425"/>
          </a:xfrm>
        </p:spPr>
        <p:txBody>
          <a:bodyPr/>
          <a:lstStyle/>
          <a:p>
            <a:pPr algn="ctr"/>
            <a:r>
              <a:rPr lang="en-US" altLang="en-US" b="0" smtClean="0">
                <a:solidFill>
                  <a:schemeClr val="tx1"/>
                </a:solidFill>
              </a:rPr>
              <a:t>Concrete pavement cutter</a:t>
            </a:r>
          </a:p>
        </p:txBody>
      </p:sp>
      <p:pic>
        <p:nvPicPr>
          <p:cNvPr id="35843" name="Picture 2" descr="man operating large concrete saw on road without water generating large amounts of dust" title="concrete cutting saw 1"/>
          <p:cNvPicPr>
            <a:picLocks noChangeAspect="1"/>
          </p:cNvPicPr>
          <p:nvPr/>
        </p:nvPicPr>
        <p:blipFill>
          <a:blip r:embed="rId4"/>
          <a:srcRect/>
          <a:stretch>
            <a:fillRect/>
          </a:stretch>
        </p:blipFill>
        <p:spPr bwMode="auto">
          <a:xfrm>
            <a:off x="457200" y="1047750"/>
            <a:ext cx="39925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6"/>
          <p:cNvSpPr txBox="1">
            <a:spLocks noChangeArrowheads="1"/>
          </p:cNvSpPr>
          <p:nvPr/>
        </p:nvSpPr>
        <p:spPr bwMode="auto">
          <a:xfrm>
            <a:off x="2019300" y="3638550"/>
            <a:ext cx="868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L&amp;I photo</a:t>
            </a:r>
          </a:p>
        </p:txBody>
      </p:sp>
      <p:sp>
        <p:nvSpPr>
          <p:cNvPr id="35845" name="Rectangle 4"/>
          <p:cNvSpPr>
            <a:spLocks noChangeArrowheads="1"/>
          </p:cNvSpPr>
          <p:nvPr/>
        </p:nvSpPr>
        <p:spPr bwMode="auto">
          <a:xfrm>
            <a:off x="1670050" y="3889375"/>
            <a:ext cx="1566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a:solidFill>
                  <a:srgbClr val="000000"/>
                </a:solidFill>
                <a:latin typeface="Calibri" panose="020F0502020204030204" pitchFamily="34" charset="0"/>
              </a:rPr>
              <a:t>Cutting dry</a:t>
            </a:r>
            <a:endParaRPr lang="en-US" altLang="en-US" sz="2400">
              <a:solidFill>
                <a:srgbClr val="000000"/>
              </a:solidFill>
              <a:latin typeface="Microsoft Sans Serif" panose="020B0604020202020204" pitchFamily="34" charset="0"/>
            </a:endParaRPr>
          </a:p>
        </p:txBody>
      </p:sp>
      <p:pic>
        <p:nvPicPr>
          <p:cNvPr id="35844" name="Picture 3" descr="man operating concrete cutting saw with water suppressing all dust." title="concrete cutting saw 2"/>
          <p:cNvPicPr>
            <a:picLocks noChangeAspect="1"/>
          </p:cNvPicPr>
          <p:nvPr/>
        </p:nvPicPr>
        <p:blipFill>
          <a:blip r:embed="rId5"/>
          <a:srcRect/>
          <a:stretch>
            <a:fillRect/>
          </a:stretch>
        </p:blipFill>
        <p:spPr bwMode="auto">
          <a:xfrm>
            <a:off x="4953000" y="971550"/>
            <a:ext cx="32766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5"/>
          <p:cNvSpPr>
            <a:spLocks noChangeArrowheads="1"/>
          </p:cNvSpPr>
          <p:nvPr/>
        </p:nvSpPr>
        <p:spPr bwMode="auto">
          <a:xfrm>
            <a:off x="5776913" y="4043363"/>
            <a:ext cx="1628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a:solidFill>
                  <a:srgbClr val="000000"/>
                </a:solidFill>
                <a:latin typeface="Calibri" panose="020F0502020204030204" pitchFamily="34" charset="0"/>
              </a:rPr>
              <a:t>Cutting wet</a:t>
            </a:r>
            <a:endParaRPr lang="en-US" altLang="en-US" sz="2400">
              <a:solidFill>
                <a:srgbClr val="000000"/>
              </a:solidFill>
              <a:latin typeface="Microsoft Sans Serif" panose="020B0604020202020204" pitchFamily="34" charset="0"/>
            </a:endParaRPr>
          </a:p>
        </p:txBody>
      </p:sp>
      <p:sp>
        <p:nvSpPr>
          <p:cNvPr id="35848" name="TextBox 7"/>
          <p:cNvSpPr txBox="1">
            <a:spLocks noChangeArrowheads="1"/>
          </p:cNvSpPr>
          <p:nvPr/>
        </p:nvSpPr>
        <p:spPr bwMode="auto">
          <a:xfrm rot="5400000">
            <a:off x="7215188" y="2373312"/>
            <a:ext cx="2286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dirty="0"/>
              <a:t>Photo by NAVFAC in Creative Commons</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altLang="en-US" b="0" smtClean="0"/>
              <a:t>Controlling dust on a hand-held power saw</a:t>
            </a:r>
          </a:p>
        </p:txBody>
      </p:sp>
      <p:pic>
        <p:nvPicPr>
          <p:cNvPr id="37891" name="Picture 2" descr="man cutting cinder blocks with no dust control generating large amounts of dust" title="cinder block cutting saw 1"/>
          <p:cNvPicPr>
            <a:picLocks noChangeAspect="1"/>
          </p:cNvPicPr>
          <p:nvPr/>
        </p:nvPicPr>
        <p:blipFill>
          <a:blip r:embed="rId4"/>
          <a:srcRect/>
          <a:stretch>
            <a:fillRect/>
          </a:stretch>
        </p:blipFill>
        <p:spPr bwMode="auto">
          <a:xfrm>
            <a:off x="598488" y="1247775"/>
            <a:ext cx="35814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4"/>
          <p:cNvSpPr>
            <a:spLocks noChangeArrowheads="1"/>
          </p:cNvSpPr>
          <p:nvPr/>
        </p:nvSpPr>
        <p:spPr bwMode="auto">
          <a:xfrm>
            <a:off x="1492250" y="3943350"/>
            <a:ext cx="179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a:solidFill>
                  <a:srgbClr val="000000"/>
                </a:solidFill>
                <a:latin typeface="Calibri" panose="020F0502020204030204" pitchFamily="34" charset="0"/>
              </a:rPr>
              <a:t>Dry cutting</a:t>
            </a:r>
            <a:endParaRPr lang="en-US" altLang="en-US">
              <a:solidFill>
                <a:srgbClr val="000000"/>
              </a:solidFill>
              <a:latin typeface="Microsoft Sans Serif" panose="020B0604020202020204" pitchFamily="34" charset="0"/>
            </a:endParaRPr>
          </a:p>
        </p:txBody>
      </p:sp>
      <p:sp>
        <p:nvSpPr>
          <p:cNvPr id="37895" name="Rectangle 6"/>
          <p:cNvSpPr>
            <a:spLocks noChangeArrowheads="1"/>
          </p:cNvSpPr>
          <p:nvPr/>
        </p:nvSpPr>
        <p:spPr bwMode="auto">
          <a:xfrm rot="5400000">
            <a:off x="3382169" y="2467769"/>
            <a:ext cx="21637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dirty="0">
                <a:solidFill>
                  <a:srgbClr val="000000"/>
                </a:solidFill>
                <a:latin typeface="Calibri" panose="020F0502020204030204" pitchFamily="34" charset="0"/>
              </a:rPr>
              <a:t>University of Washington Photos/ Marty Cohen</a:t>
            </a:r>
            <a:endParaRPr lang="en-US" altLang="en-US" sz="800" dirty="0">
              <a:solidFill>
                <a:srgbClr val="000000"/>
              </a:solidFill>
              <a:latin typeface="Microsoft Sans Serif" panose="020B0604020202020204" pitchFamily="34" charset="0"/>
            </a:endParaRPr>
          </a:p>
        </p:txBody>
      </p:sp>
      <p:pic>
        <p:nvPicPr>
          <p:cNvPr id="37892" name="Picture 3" descr="man cutting cinder blocks with water suppressing dust" title="cinder block cutting saw"/>
          <p:cNvPicPr>
            <a:picLocks noChangeAspect="1"/>
          </p:cNvPicPr>
          <p:nvPr/>
        </p:nvPicPr>
        <p:blipFill>
          <a:blip r:embed="rId5"/>
          <a:srcRect/>
          <a:stretch>
            <a:fillRect/>
          </a:stretch>
        </p:blipFill>
        <p:spPr bwMode="auto">
          <a:xfrm>
            <a:off x="4724400" y="1247775"/>
            <a:ext cx="35814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5"/>
          <p:cNvSpPr>
            <a:spLocks noChangeArrowheads="1"/>
          </p:cNvSpPr>
          <p:nvPr/>
        </p:nvSpPr>
        <p:spPr bwMode="auto">
          <a:xfrm>
            <a:off x="5715000" y="3943350"/>
            <a:ext cx="181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a:solidFill>
                  <a:srgbClr val="000000"/>
                </a:solidFill>
                <a:latin typeface="Calibri" panose="020F0502020204030204" pitchFamily="34" charset="0"/>
              </a:rPr>
              <a:t>With water</a:t>
            </a:r>
            <a:endParaRPr lang="en-US" altLang="en-US">
              <a:solidFill>
                <a:srgbClr val="000000"/>
              </a:solidFill>
              <a:latin typeface="Microsoft Sans Serif" panose="020B0604020202020204" pitchFamily="34" charset="0"/>
            </a:endParaRPr>
          </a:p>
        </p:txBody>
      </p:sp>
      <p:sp>
        <p:nvSpPr>
          <p:cNvPr id="2" name="TextBox 1"/>
          <p:cNvSpPr txBox="1"/>
          <p:nvPr/>
        </p:nvSpPr>
        <p:spPr>
          <a:xfrm>
            <a:off x="7315200" y="4512856"/>
            <a:ext cx="1544012" cy="276999"/>
          </a:xfrm>
          <a:prstGeom prst="rect">
            <a:avLst/>
          </a:prstGeom>
          <a:noFill/>
        </p:spPr>
        <p:txBody>
          <a:bodyPr wrap="none" rtlCol="0">
            <a:spAutoFit/>
          </a:bodyPr>
          <a:lstStyle/>
          <a:p>
            <a:r>
              <a:rPr lang="en-US" sz="1200" dirty="0" smtClean="0"/>
              <a:t>Photos from NIOSH</a:t>
            </a:r>
            <a:endParaRPr lang="en-US" sz="1200"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71463"/>
            <a:ext cx="8382000" cy="479425"/>
          </a:xfrm>
        </p:spPr>
        <p:txBody>
          <a:bodyPr/>
          <a:lstStyle/>
          <a:p>
            <a:pPr algn="ctr"/>
            <a:r>
              <a:rPr lang="en-US" altLang="en-US" b="0" dirty="0" smtClean="0">
                <a:solidFill>
                  <a:schemeClr val="tx1"/>
                </a:solidFill>
              </a:rPr>
              <a:t>Controlling dust on a hand-held power saw </a:t>
            </a:r>
            <a:r>
              <a:rPr lang="en-US" altLang="en-US" sz="1200" b="0" dirty="0" smtClean="0">
                <a:solidFill>
                  <a:schemeClr val="tx1"/>
                </a:solidFill>
              </a:rPr>
              <a:t>(continued)</a:t>
            </a:r>
          </a:p>
        </p:txBody>
      </p:sp>
      <p:sp>
        <p:nvSpPr>
          <p:cNvPr id="39940" name="TextBox 2"/>
          <p:cNvSpPr txBox="1">
            <a:spLocks noChangeArrowheads="1"/>
          </p:cNvSpPr>
          <p:nvPr/>
        </p:nvSpPr>
        <p:spPr bwMode="auto">
          <a:xfrm>
            <a:off x="457200" y="211455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a:t>With vacuum</a:t>
            </a:r>
          </a:p>
        </p:txBody>
      </p:sp>
      <p:pic>
        <p:nvPicPr>
          <p:cNvPr id="39939" name="Picture 1" descr="man cutting cinder block with vacuum on saw, reducint dust to almost zero." title="Cinder block cutting saw 3"/>
          <p:cNvPicPr>
            <a:picLocks noChangeAspect="1"/>
          </p:cNvPicPr>
          <p:nvPr/>
        </p:nvPicPr>
        <p:blipFill>
          <a:blip r:embed="rId4"/>
          <a:srcRect/>
          <a:stretch>
            <a:fillRect/>
          </a:stretch>
        </p:blipFill>
        <p:spPr bwMode="auto">
          <a:xfrm>
            <a:off x="3276600" y="1008063"/>
            <a:ext cx="4327525"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circle showing blue  bar graph at zero" title="red circ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57550"/>
            <a:ext cx="790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10400" y="4476750"/>
            <a:ext cx="1358064" cy="261610"/>
          </a:xfrm>
          <a:prstGeom prst="rect">
            <a:avLst/>
          </a:prstGeom>
          <a:noFill/>
        </p:spPr>
        <p:txBody>
          <a:bodyPr wrap="none" rtlCol="0">
            <a:spAutoFit/>
          </a:bodyPr>
          <a:lstStyle/>
          <a:p>
            <a:r>
              <a:rPr lang="en-US" sz="1100" dirty="0" smtClean="0"/>
              <a:t>Photo from NIOSH</a:t>
            </a:r>
            <a:endParaRPr lang="en-US" sz="1100"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b="0" smtClean="0"/>
              <a:t>Masonry saw – brick and cinder block cutting</a:t>
            </a:r>
          </a:p>
        </p:txBody>
      </p:sp>
      <p:pic>
        <p:nvPicPr>
          <p:cNvPr id="41987" name="Picture 1" descr="man operating masonry saw without water generating large amounts of dust" title="masonry saw 1"/>
          <p:cNvPicPr>
            <a:picLocks noChangeAspect="1"/>
          </p:cNvPicPr>
          <p:nvPr/>
        </p:nvPicPr>
        <p:blipFill>
          <a:blip r:embed="rId4"/>
          <a:srcRect/>
          <a:stretch>
            <a:fillRect/>
          </a:stretch>
        </p:blipFill>
        <p:spPr bwMode="auto">
          <a:xfrm>
            <a:off x="609600" y="857250"/>
            <a:ext cx="31242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3"/>
          <p:cNvSpPr txBox="1">
            <a:spLocks noChangeArrowheads="1"/>
          </p:cNvSpPr>
          <p:nvPr/>
        </p:nvSpPr>
        <p:spPr bwMode="auto">
          <a:xfrm>
            <a:off x="990600" y="3943350"/>
            <a:ext cx="213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dirty="0"/>
              <a:t>Without water</a:t>
            </a:r>
          </a:p>
        </p:txBody>
      </p:sp>
      <p:pic>
        <p:nvPicPr>
          <p:cNvPr id="41988" name="Picture 2" descr="man operating masonry saw with water and no dust" title="masonry saw 2"/>
          <p:cNvPicPr>
            <a:picLocks noChangeAspect="1"/>
          </p:cNvPicPr>
          <p:nvPr/>
        </p:nvPicPr>
        <p:blipFill>
          <a:blip r:embed="rId5"/>
          <a:srcRect/>
          <a:stretch>
            <a:fillRect/>
          </a:stretch>
        </p:blipFill>
        <p:spPr bwMode="auto">
          <a:xfrm>
            <a:off x="4648200" y="951706"/>
            <a:ext cx="3724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4"/>
          <p:cNvSpPr txBox="1">
            <a:spLocks noChangeArrowheads="1"/>
          </p:cNvSpPr>
          <p:nvPr/>
        </p:nvSpPr>
        <p:spPr bwMode="auto">
          <a:xfrm>
            <a:off x="5638800" y="394335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a:t>With water</a:t>
            </a:r>
          </a:p>
        </p:txBody>
      </p:sp>
      <p:sp>
        <p:nvSpPr>
          <p:cNvPr id="41991" name="Rectangle 5"/>
          <p:cNvSpPr>
            <a:spLocks noChangeArrowheads="1"/>
          </p:cNvSpPr>
          <p:nvPr/>
        </p:nvSpPr>
        <p:spPr bwMode="auto">
          <a:xfrm>
            <a:off x="3330575" y="4381500"/>
            <a:ext cx="210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dirty="0">
                <a:latin typeface="Calibri" panose="020F0502020204030204" pitchFamily="34" charset="0"/>
                <a:hlinkClick r:id="rId6"/>
              </a:rPr>
              <a:t>Masonry Saw Rule</a:t>
            </a:r>
            <a:endParaRPr lang="en-US" altLang="en-US" sz="2000" dirty="0">
              <a:latin typeface="Microsoft Sans Serif" panose="020B0604020202020204" pitchFamily="34" charset="0"/>
            </a:endParaRPr>
          </a:p>
        </p:txBody>
      </p:sp>
      <p:sp>
        <p:nvSpPr>
          <p:cNvPr id="2" name="TextBox 1"/>
          <p:cNvSpPr txBox="1"/>
          <p:nvPr/>
        </p:nvSpPr>
        <p:spPr>
          <a:xfrm>
            <a:off x="6008020" y="4525089"/>
            <a:ext cx="2646878" cy="215444"/>
          </a:xfrm>
          <a:prstGeom prst="rect">
            <a:avLst/>
          </a:prstGeom>
          <a:noFill/>
        </p:spPr>
        <p:txBody>
          <a:bodyPr wrap="none" rtlCol="0">
            <a:spAutoFit/>
          </a:bodyPr>
          <a:lstStyle/>
          <a:p>
            <a:r>
              <a:rPr lang="en-US" sz="800" dirty="0"/>
              <a:t>Photos from the Department of Labor/Shawn T </a:t>
            </a:r>
            <a:r>
              <a:rPr lang="en-US" sz="800" dirty="0" smtClean="0"/>
              <a:t>Moore</a:t>
            </a:r>
            <a:endParaRPr lang="en-US" sz="800"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6200" y="285750"/>
            <a:ext cx="8686800" cy="479425"/>
          </a:xfrm>
        </p:spPr>
        <p:txBody>
          <a:bodyPr/>
          <a:lstStyle/>
          <a:p>
            <a:pPr algn="ctr"/>
            <a:r>
              <a:rPr lang="en-US" altLang="en-US" sz="2400" b="0" smtClean="0">
                <a:solidFill>
                  <a:schemeClr val="tx1"/>
                </a:solidFill>
              </a:rPr>
              <a:t>Tuckpointing with and without exhaust ventilation (vacuum)</a:t>
            </a:r>
          </a:p>
        </p:txBody>
      </p:sp>
      <p:pic>
        <p:nvPicPr>
          <p:cNvPr id="44035" name="Picture 1" descr="man tuckpointing without vaccum generating large amounts of dust." title="tuckpointing 1"/>
          <p:cNvPicPr>
            <a:picLocks noChangeAspect="1"/>
          </p:cNvPicPr>
          <p:nvPr/>
        </p:nvPicPr>
        <p:blipFill>
          <a:blip r:embed="rId4"/>
          <a:srcRect/>
          <a:stretch>
            <a:fillRect/>
          </a:stretch>
        </p:blipFill>
        <p:spPr bwMode="auto">
          <a:xfrm>
            <a:off x="168275" y="1069975"/>
            <a:ext cx="4075113"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Box 4"/>
          <p:cNvSpPr txBox="1">
            <a:spLocks noChangeArrowheads="1"/>
          </p:cNvSpPr>
          <p:nvPr/>
        </p:nvSpPr>
        <p:spPr bwMode="auto">
          <a:xfrm>
            <a:off x="701675" y="4073525"/>
            <a:ext cx="2681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a:t>Without vacuum</a:t>
            </a:r>
          </a:p>
        </p:txBody>
      </p:sp>
      <p:sp>
        <p:nvSpPr>
          <p:cNvPr id="44037" name="Rectangle 3"/>
          <p:cNvSpPr>
            <a:spLocks noChangeArrowheads="1"/>
          </p:cNvSpPr>
          <p:nvPr/>
        </p:nvSpPr>
        <p:spPr bwMode="auto">
          <a:xfrm rot="5400000">
            <a:off x="3302794" y="2475140"/>
            <a:ext cx="2438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University of Washington photos/Marty Cohen</a:t>
            </a:r>
          </a:p>
        </p:txBody>
      </p:sp>
      <p:pic>
        <p:nvPicPr>
          <p:cNvPr id="44036" name="Picture 2" descr="man tuckpointing with vacuum control and no dust" title="tuckpointing 2"/>
          <p:cNvPicPr>
            <a:picLocks noChangeAspect="1"/>
          </p:cNvPicPr>
          <p:nvPr/>
        </p:nvPicPr>
        <p:blipFill>
          <a:blip r:embed="rId5"/>
          <a:srcRect/>
          <a:stretch>
            <a:fillRect/>
          </a:stretch>
        </p:blipFill>
        <p:spPr bwMode="auto">
          <a:xfrm>
            <a:off x="4800600" y="1100931"/>
            <a:ext cx="40290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TextBox 5"/>
          <p:cNvSpPr txBox="1">
            <a:spLocks noChangeArrowheads="1"/>
          </p:cNvSpPr>
          <p:nvPr/>
        </p:nvSpPr>
        <p:spPr bwMode="auto">
          <a:xfrm>
            <a:off x="5715000" y="4073525"/>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dirty="0"/>
              <a:t>With vacuum</a:t>
            </a:r>
          </a:p>
        </p:txBody>
      </p:sp>
      <p:sp>
        <p:nvSpPr>
          <p:cNvPr id="2" name="TextBox 1"/>
          <p:cNvSpPr txBox="1"/>
          <p:nvPr/>
        </p:nvSpPr>
        <p:spPr>
          <a:xfrm>
            <a:off x="7649210" y="4552431"/>
            <a:ext cx="1313180" cy="246221"/>
          </a:xfrm>
          <a:prstGeom prst="rect">
            <a:avLst/>
          </a:prstGeom>
          <a:noFill/>
        </p:spPr>
        <p:txBody>
          <a:bodyPr wrap="none" rtlCol="0">
            <a:spAutoFit/>
          </a:bodyPr>
          <a:lstStyle/>
          <a:p>
            <a:r>
              <a:rPr lang="en-US" sz="1000" dirty="0" smtClean="0"/>
              <a:t>Photos from NIOSH</a:t>
            </a:r>
            <a:endParaRPr lang="en-US" sz="10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95300" y="133350"/>
            <a:ext cx="8382000" cy="479425"/>
          </a:xfrm>
        </p:spPr>
        <p:txBody>
          <a:bodyPr/>
          <a:lstStyle/>
          <a:p>
            <a:pPr algn="ctr"/>
            <a:r>
              <a:rPr lang="en-US" altLang="en-US" sz="2800" b="0" smtClean="0">
                <a:solidFill>
                  <a:schemeClr val="tx1"/>
                </a:solidFill>
              </a:rPr>
              <a:t>What topics will be covered</a:t>
            </a:r>
          </a:p>
        </p:txBody>
      </p:sp>
      <p:sp>
        <p:nvSpPr>
          <p:cNvPr id="8195" name="Rectangle 1"/>
          <p:cNvSpPr>
            <a:spLocks noChangeArrowheads="1"/>
          </p:cNvSpPr>
          <p:nvPr/>
        </p:nvSpPr>
        <p:spPr bwMode="auto">
          <a:xfrm>
            <a:off x="228600" y="612775"/>
            <a:ext cx="876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eaLnBrk="1" hangingPunct="1">
              <a:spcBef>
                <a:spcPct val="50000"/>
              </a:spcBef>
              <a:buClrTx/>
              <a:buFontTx/>
              <a:buNone/>
            </a:pPr>
            <a:r>
              <a:rPr lang="en-US" altLang="en-US" sz="2400" dirty="0">
                <a:latin typeface="Verdana" panose="020B0604030504040204" pitchFamily="34" charset="0"/>
              </a:rPr>
              <a:t>What is silica?</a:t>
            </a:r>
          </a:p>
          <a:p>
            <a:pPr eaLnBrk="1" hangingPunct="1">
              <a:spcBef>
                <a:spcPct val="50000"/>
              </a:spcBef>
              <a:buClrTx/>
              <a:buFontTx/>
              <a:buNone/>
            </a:pPr>
            <a:r>
              <a:rPr lang="en-US" altLang="en-US" sz="2400" dirty="0">
                <a:latin typeface="Verdana" panose="020B0604030504040204" pitchFamily="34" charset="0"/>
              </a:rPr>
              <a:t>What are its health hazards?</a:t>
            </a:r>
          </a:p>
          <a:p>
            <a:pPr eaLnBrk="1" hangingPunct="1">
              <a:spcBef>
                <a:spcPct val="50000"/>
              </a:spcBef>
              <a:buClrTx/>
              <a:buFontTx/>
              <a:buNone/>
            </a:pPr>
            <a:r>
              <a:rPr lang="en-US" altLang="en-US" sz="2400" dirty="0">
                <a:latin typeface="Verdana" panose="020B0604030504040204" pitchFamily="34" charset="0"/>
              </a:rPr>
              <a:t>What are the human exposure limits?</a:t>
            </a:r>
          </a:p>
          <a:p>
            <a:pPr eaLnBrk="1" hangingPunct="1">
              <a:spcBef>
                <a:spcPct val="50000"/>
              </a:spcBef>
              <a:buClrTx/>
              <a:buFontTx/>
              <a:buNone/>
            </a:pPr>
            <a:r>
              <a:rPr lang="en-US" altLang="en-US" sz="2400" dirty="0">
                <a:latin typeface="Verdana" panose="020B0604030504040204" pitchFamily="34" charset="0"/>
              </a:rPr>
              <a:t>Where is it used?</a:t>
            </a:r>
          </a:p>
          <a:p>
            <a:pPr eaLnBrk="1" hangingPunct="1">
              <a:spcBef>
                <a:spcPct val="50000"/>
              </a:spcBef>
              <a:buClrTx/>
              <a:buFontTx/>
              <a:buNone/>
            </a:pPr>
            <a:r>
              <a:rPr lang="en-US" altLang="en-US" sz="2400" dirty="0">
                <a:latin typeface="Verdana" panose="020B0604030504040204" pitchFamily="34" charset="0"/>
              </a:rPr>
              <a:t>How can it be controlled?</a:t>
            </a:r>
          </a:p>
          <a:p>
            <a:pPr eaLnBrk="1" hangingPunct="1">
              <a:spcBef>
                <a:spcPct val="50000"/>
              </a:spcBef>
              <a:buClrTx/>
              <a:buFontTx/>
              <a:buNone/>
            </a:pPr>
            <a:r>
              <a:rPr lang="en-US" altLang="en-US" sz="2400" dirty="0">
                <a:latin typeface="Verdana" panose="020B0604030504040204" pitchFamily="34" charset="0"/>
              </a:rPr>
              <a:t>When are respirators needed?</a:t>
            </a:r>
          </a:p>
          <a:p>
            <a:pPr eaLnBrk="1" hangingPunct="1">
              <a:spcBef>
                <a:spcPct val="50000"/>
              </a:spcBef>
              <a:buClrTx/>
              <a:buFontTx/>
              <a:buNone/>
            </a:pPr>
            <a:r>
              <a:rPr lang="en-US" altLang="en-US" sz="2400" dirty="0">
                <a:latin typeface="Verdana" panose="020B0604030504040204" pitchFamily="34" charset="0"/>
              </a:rPr>
              <a:t>Our obligations required by the Silica regulation</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a:r>
              <a:rPr lang="en-US" altLang="en-US" b="0" smtClean="0">
                <a:solidFill>
                  <a:schemeClr val="tx1"/>
                </a:solidFill>
              </a:rPr>
              <a:t>Cutting concrete siding with a power saw</a:t>
            </a:r>
          </a:p>
        </p:txBody>
      </p:sp>
      <p:sp>
        <p:nvSpPr>
          <p:cNvPr id="46084" name="Rectangle 2"/>
          <p:cNvSpPr>
            <a:spLocks noChangeArrowheads="1"/>
          </p:cNvSpPr>
          <p:nvPr/>
        </p:nvSpPr>
        <p:spPr bwMode="auto">
          <a:xfrm>
            <a:off x="152400" y="1123950"/>
            <a:ext cx="51054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On some new house construction, concrete siding (</a:t>
            </a:r>
            <a:r>
              <a:rPr lang="en-US" altLang="en-US" sz="2400" dirty="0" err="1"/>
              <a:t>hardiplank</a:t>
            </a:r>
            <a:r>
              <a:rPr lang="en-US" altLang="en-US" sz="2400" dirty="0"/>
              <a:t>) is installed</a:t>
            </a:r>
            <a:r>
              <a:rPr lang="en-US" altLang="en-US" sz="2400" dirty="0" smtClean="0"/>
              <a:t>.</a:t>
            </a:r>
            <a:endParaRPr lang="en-US" altLang="en-US" sz="2400" dirty="0"/>
          </a:p>
          <a:p>
            <a:pPr>
              <a:spcBef>
                <a:spcPct val="0"/>
              </a:spcBef>
              <a:spcAft>
                <a:spcPts val="1800"/>
              </a:spcAft>
              <a:buClrTx/>
              <a:buFontTx/>
              <a:buNone/>
            </a:pPr>
            <a:r>
              <a:rPr lang="en-US" altLang="en-US" sz="2400" dirty="0"/>
              <a:t>Cutting this siding dry with a power saw can result in the operator breathing too much silica dust.</a:t>
            </a:r>
          </a:p>
        </p:txBody>
      </p:sp>
      <p:pic>
        <p:nvPicPr>
          <p:cNvPr id="46083" name="Picture 1" descr="man cutting concrete siding with power saw" title="concrete siding cutting"/>
          <p:cNvPicPr>
            <a:picLocks noChangeAspect="1"/>
          </p:cNvPicPr>
          <p:nvPr/>
        </p:nvPicPr>
        <p:blipFill>
          <a:blip r:embed="rId4"/>
          <a:srcRect/>
          <a:stretch>
            <a:fillRect/>
          </a:stretch>
        </p:blipFill>
        <p:spPr bwMode="auto">
          <a:xfrm>
            <a:off x="5334000" y="1123950"/>
            <a:ext cx="36845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3"/>
          <p:cNvSpPr txBox="1">
            <a:spLocks noChangeArrowheads="1"/>
          </p:cNvSpPr>
          <p:nvPr/>
        </p:nvSpPr>
        <p:spPr bwMode="auto">
          <a:xfrm>
            <a:off x="6185694" y="4006850"/>
            <a:ext cx="1981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NIOSH photo</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a:r>
              <a:rPr lang="en-US" altLang="en-US" b="0" smtClean="0">
                <a:solidFill>
                  <a:schemeClr val="tx1"/>
                </a:solidFill>
              </a:rPr>
              <a:t>Concrete sanding</a:t>
            </a:r>
          </a:p>
        </p:txBody>
      </p:sp>
      <p:pic>
        <p:nvPicPr>
          <p:cNvPr id="50179" name="Picture 1" descr="man sanding concrete with water and no dust" title="concrete sanding 1"/>
          <p:cNvPicPr>
            <a:picLocks noChangeAspect="1"/>
          </p:cNvPicPr>
          <p:nvPr/>
        </p:nvPicPr>
        <p:blipFill>
          <a:blip r:embed="rId4"/>
          <a:srcRect/>
          <a:stretch>
            <a:fillRect/>
          </a:stretch>
        </p:blipFill>
        <p:spPr bwMode="auto">
          <a:xfrm>
            <a:off x="533400" y="895350"/>
            <a:ext cx="369093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descr="man sanding concrete with exhaust ventilation on saw and no dust. " title="concrete sanding 2"/>
          <p:cNvPicPr>
            <a:picLocks noChangeAspect="1"/>
          </p:cNvPicPr>
          <p:nvPr/>
        </p:nvPicPr>
        <p:blipFill>
          <a:blip r:embed="rId5"/>
          <a:srcRect/>
          <a:stretch>
            <a:fillRect/>
          </a:stretch>
        </p:blipFill>
        <p:spPr bwMode="auto">
          <a:xfrm>
            <a:off x="4684712" y="895350"/>
            <a:ext cx="4021138"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4"/>
          <p:cNvSpPr txBox="1">
            <a:spLocks noChangeArrowheads="1"/>
          </p:cNvSpPr>
          <p:nvPr/>
        </p:nvSpPr>
        <p:spPr bwMode="auto">
          <a:xfrm rot="5400000">
            <a:off x="8223250" y="2356644"/>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OSHA photo</a:t>
            </a:r>
          </a:p>
        </p:txBody>
      </p:sp>
      <p:sp>
        <p:nvSpPr>
          <p:cNvPr id="50181" name="Rectangle 3"/>
          <p:cNvSpPr>
            <a:spLocks noChangeArrowheads="1"/>
          </p:cNvSpPr>
          <p:nvPr/>
        </p:nvSpPr>
        <p:spPr bwMode="auto">
          <a:xfrm>
            <a:off x="4828381" y="4033838"/>
            <a:ext cx="3733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a:t>Small concrete sander with exhaust ventilation</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a:r>
              <a:rPr lang="en-US" altLang="en-US" sz="2800" b="0" smtClean="0">
                <a:solidFill>
                  <a:schemeClr val="tx1"/>
                </a:solidFill>
              </a:rPr>
              <a:t>Don’t dry sweep or use compressed air on concrete</a:t>
            </a:r>
          </a:p>
        </p:txBody>
      </p:sp>
      <p:pic>
        <p:nvPicPr>
          <p:cNvPr id="2" name="Picture 1" descr="X across man sweeping (indication action not allowed)"/>
          <p:cNvPicPr>
            <a:picLocks noChangeAspect="1"/>
          </p:cNvPicPr>
          <p:nvPr/>
        </p:nvPicPr>
        <p:blipFill>
          <a:blip r:embed="rId4"/>
          <a:stretch>
            <a:fillRect/>
          </a:stretch>
        </p:blipFill>
        <p:spPr>
          <a:xfrm>
            <a:off x="397137" y="925513"/>
            <a:ext cx="2171700" cy="3419475"/>
          </a:xfrm>
          <a:prstGeom prst="rect">
            <a:avLst/>
          </a:prstGeom>
        </p:spPr>
      </p:pic>
      <p:sp>
        <p:nvSpPr>
          <p:cNvPr id="52235" name="TextBox 9"/>
          <p:cNvSpPr txBox="1">
            <a:spLocks noChangeArrowheads="1"/>
          </p:cNvSpPr>
          <p:nvPr/>
        </p:nvSpPr>
        <p:spPr bwMode="auto">
          <a:xfrm>
            <a:off x="911487" y="428625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Elcosh photo</a:t>
            </a:r>
          </a:p>
        </p:txBody>
      </p:sp>
      <p:sp>
        <p:nvSpPr>
          <p:cNvPr id="52233" name="TextBox 7"/>
          <p:cNvSpPr txBox="1">
            <a:spLocks noChangeArrowheads="1"/>
          </p:cNvSpPr>
          <p:nvPr/>
        </p:nvSpPr>
        <p:spPr bwMode="auto">
          <a:xfrm>
            <a:off x="2794925" y="2220119"/>
            <a:ext cx="3084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a:t>These activities create too much dust</a:t>
            </a:r>
          </a:p>
        </p:txBody>
      </p:sp>
      <p:pic>
        <p:nvPicPr>
          <p:cNvPr id="3" name="Picture 2" descr="red X across compressed air hose (indicating action now allowed)"/>
          <p:cNvPicPr>
            <a:picLocks noChangeAspect="1"/>
          </p:cNvPicPr>
          <p:nvPr/>
        </p:nvPicPr>
        <p:blipFill>
          <a:blip r:embed="rId5"/>
          <a:stretch>
            <a:fillRect/>
          </a:stretch>
        </p:blipFill>
        <p:spPr>
          <a:xfrm>
            <a:off x="6105525" y="768350"/>
            <a:ext cx="2352675" cy="3733800"/>
          </a:xfrm>
          <a:prstGeom prst="rect">
            <a:avLst/>
          </a:prstGeom>
        </p:spPr>
      </p:pic>
      <p:sp>
        <p:nvSpPr>
          <p:cNvPr id="52234" name="TextBox 8"/>
          <p:cNvSpPr txBox="1">
            <a:spLocks noChangeArrowheads="1"/>
          </p:cNvSpPr>
          <p:nvPr/>
        </p:nvSpPr>
        <p:spPr bwMode="auto">
          <a:xfrm>
            <a:off x="6658768" y="4457640"/>
            <a:ext cx="12461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OSHA photo</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a:r>
              <a:rPr lang="en-US" altLang="en-US" b="0" smtClean="0">
                <a:solidFill>
                  <a:schemeClr val="tx1"/>
                </a:solidFill>
              </a:rPr>
              <a:t>Building demolition</a:t>
            </a:r>
          </a:p>
        </p:txBody>
      </p:sp>
      <p:pic>
        <p:nvPicPr>
          <p:cNvPr id="54275" name="Picture 1" descr="backhoe breaking up concrete building" title="building demolition 1"/>
          <p:cNvPicPr>
            <a:picLocks noChangeAspect="1"/>
          </p:cNvPicPr>
          <p:nvPr/>
        </p:nvPicPr>
        <p:blipFill>
          <a:blip r:embed="rId4"/>
          <a:srcRect/>
          <a:stretch>
            <a:fillRect/>
          </a:stretch>
        </p:blipFill>
        <p:spPr bwMode="auto">
          <a:xfrm>
            <a:off x="136525" y="1047750"/>
            <a:ext cx="43338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man spraying water on back backhoe breaking up concrete building with bucket" title="building demolition 2"/>
          <p:cNvPicPr>
            <a:picLocks noChangeAspect="1"/>
          </p:cNvPicPr>
          <p:nvPr/>
        </p:nvPicPr>
        <p:blipFill>
          <a:blip r:embed="rId5"/>
          <a:srcRect/>
          <a:stretch>
            <a:fillRect/>
          </a:stretch>
        </p:blipFill>
        <p:spPr bwMode="auto">
          <a:xfrm>
            <a:off x="4572000" y="1047750"/>
            <a:ext cx="41148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3"/>
          <p:cNvSpPr txBox="1">
            <a:spLocks noChangeArrowheads="1"/>
          </p:cNvSpPr>
          <p:nvPr/>
        </p:nvSpPr>
        <p:spPr bwMode="auto">
          <a:xfrm rot="5400000">
            <a:off x="8289925" y="2692400"/>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Ihsfna.org photo</a:t>
            </a:r>
          </a:p>
        </p:txBody>
      </p:sp>
      <p:sp>
        <p:nvSpPr>
          <p:cNvPr id="54278" name="TextBox 4"/>
          <p:cNvSpPr txBox="1">
            <a:spLocks noChangeArrowheads="1"/>
          </p:cNvSpPr>
          <p:nvPr/>
        </p:nvSpPr>
        <p:spPr bwMode="auto">
          <a:xfrm>
            <a:off x="533400" y="432435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400"/>
              <a:t>Dust from building demolition can be controlled with water</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33350"/>
            <a:ext cx="8382000" cy="479425"/>
          </a:xfrm>
        </p:spPr>
        <p:txBody>
          <a:bodyPr/>
          <a:lstStyle/>
          <a:p>
            <a:pPr algn="ctr"/>
            <a:r>
              <a:rPr lang="en-US" altLang="en-US" b="0" smtClean="0">
                <a:solidFill>
                  <a:schemeClr val="tx1"/>
                </a:solidFill>
              </a:rPr>
              <a:t>Sandblasting</a:t>
            </a:r>
          </a:p>
        </p:txBody>
      </p:sp>
      <p:sp>
        <p:nvSpPr>
          <p:cNvPr id="56324" name="Rectangle 2"/>
          <p:cNvSpPr>
            <a:spLocks noChangeArrowheads="1"/>
          </p:cNvSpPr>
          <p:nvPr/>
        </p:nvSpPr>
        <p:spPr bwMode="auto">
          <a:xfrm>
            <a:off x="228600" y="728663"/>
            <a:ext cx="45720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Sandblasting with silica sand creates extremely high levels of silica dust</a:t>
            </a:r>
            <a:r>
              <a:rPr lang="en-US" altLang="en-US" sz="2400" dirty="0" smtClean="0"/>
              <a:t>.</a:t>
            </a:r>
            <a:endParaRPr lang="en-US" altLang="en-US" sz="2400" dirty="0"/>
          </a:p>
          <a:p>
            <a:pPr>
              <a:spcBef>
                <a:spcPct val="0"/>
              </a:spcBef>
              <a:spcAft>
                <a:spcPts val="1800"/>
              </a:spcAft>
              <a:buClrTx/>
              <a:buFontTx/>
              <a:buNone/>
            </a:pPr>
            <a:r>
              <a:rPr lang="en-US" altLang="en-US" sz="2400" dirty="0"/>
              <a:t>Sandblasting on concrete with any kind of grit also produces high levels of silica dust</a:t>
            </a:r>
            <a:r>
              <a:rPr lang="en-US" altLang="en-US" sz="2400" dirty="0" smtClean="0"/>
              <a:t>.</a:t>
            </a:r>
            <a:endParaRPr lang="en-US" altLang="en-US" sz="2400" dirty="0"/>
          </a:p>
          <a:p>
            <a:pPr>
              <a:spcBef>
                <a:spcPct val="0"/>
              </a:spcBef>
              <a:spcAft>
                <a:spcPts val="1800"/>
              </a:spcAft>
              <a:buClrTx/>
              <a:buFontTx/>
              <a:buNone/>
            </a:pPr>
            <a:r>
              <a:rPr lang="en-US" altLang="en-US" sz="2400" dirty="0"/>
              <a:t>Sandblasting </a:t>
            </a:r>
            <a:r>
              <a:rPr lang="en-US" altLang="en-US" sz="2400" u="sng" dirty="0"/>
              <a:t>always</a:t>
            </a:r>
            <a:r>
              <a:rPr lang="en-US" altLang="en-US" sz="2400" dirty="0"/>
              <a:t> requires the use of a respirator.</a:t>
            </a:r>
          </a:p>
        </p:txBody>
      </p:sp>
      <p:pic>
        <p:nvPicPr>
          <p:cNvPr id="56323" name="Picture 1" descr="man wearing samdblasting hood" title="sandblasting hood"/>
          <p:cNvPicPr>
            <a:picLocks noChangeAspect="1"/>
          </p:cNvPicPr>
          <p:nvPr/>
        </p:nvPicPr>
        <p:blipFill>
          <a:blip r:embed="rId4"/>
          <a:srcRect/>
          <a:stretch>
            <a:fillRect/>
          </a:stretch>
        </p:blipFill>
        <p:spPr bwMode="auto">
          <a:xfrm>
            <a:off x="5410200" y="730250"/>
            <a:ext cx="304800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Box 3"/>
          <p:cNvSpPr txBox="1">
            <a:spLocks noChangeArrowheads="1"/>
          </p:cNvSpPr>
          <p:nvPr/>
        </p:nvSpPr>
        <p:spPr bwMode="auto">
          <a:xfrm rot="5400000">
            <a:off x="7308850" y="2396331"/>
            <a:ext cx="266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Photo by jasonwoodhead23 in Creative Commons</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a:r>
              <a:rPr lang="en-US" altLang="en-US" b="0" smtClean="0">
                <a:solidFill>
                  <a:schemeClr val="tx1"/>
                </a:solidFill>
              </a:rPr>
              <a:t>Dusty roads and construction sites</a:t>
            </a:r>
          </a:p>
        </p:txBody>
      </p:sp>
      <p:pic>
        <p:nvPicPr>
          <p:cNvPr id="58371" name="Picture 1" descr="vehicle on dusty road"/>
          <p:cNvPicPr>
            <a:picLocks noChangeAspect="1"/>
          </p:cNvPicPr>
          <p:nvPr/>
        </p:nvPicPr>
        <p:blipFill>
          <a:blip r:embed="rId4"/>
          <a:srcRect/>
          <a:stretch>
            <a:fillRect/>
          </a:stretch>
        </p:blipFill>
        <p:spPr bwMode="auto">
          <a:xfrm>
            <a:off x="381000" y="1088231"/>
            <a:ext cx="2798763"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3"/>
          <p:cNvSpPr txBox="1">
            <a:spLocks noChangeArrowheads="1"/>
          </p:cNvSpPr>
          <p:nvPr/>
        </p:nvSpPr>
        <p:spPr bwMode="auto">
          <a:xfrm rot="5400000">
            <a:off x="-948532" y="2592387"/>
            <a:ext cx="2417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dirty="0"/>
              <a:t>Photo by Prasad Pillai in Creative Commons</a:t>
            </a:r>
          </a:p>
        </p:txBody>
      </p:sp>
      <p:pic>
        <p:nvPicPr>
          <p:cNvPr id="58372" name="Picture 2" descr="vehicle on dusty construction site"/>
          <p:cNvPicPr>
            <a:picLocks noChangeAspect="1"/>
          </p:cNvPicPr>
          <p:nvPr/>
        </p:nvPicPr>
        <p:blipFill>
          <a:blip r:embed="rId5"/>
          <a:srcRect/>
          <a:stretch>
            <a:fillRect/>
          </a:stretch>
        </p:blipFill>
        <p:spPr bwMode="auto">
          <a:xfrm>
            <a:off x="4114800" y="1000125"/>
            <a:ext cx="439896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4"/>
          <p:cNvSpPr txBox="1">
            <a:spLocks noChangeArrowheads="1"/>
          </p:cNvSpPr>
          <p:nvPr/>
        </p:nvSpPr>
        <p:spPr bwMode="auto">
          <a:xfrm rot="5400000">
            <a:off x="7575550" y="2592387"/>
            <a:ext cx="2286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Photo by Alpha in Creative Commons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44488" y="133350"/>
            <a:ext cx="8382000" cy="479425"/>
          </a:xfrm>
        </p:spPr>
        <p:txBody>
          <a:bodyPr/>
          <a:lstStyle/>
          <a:p>
            <a:pPr algn="ctr"/>
            <a:r>
              <a:rPr lang="en-US" altLang="en-US" b="0" smtClean="0">
                <a:solidFill>
                  <a:schemeClr val="tx1"/>
                </a:solidFill>
              </a:rPr>
              <a:t>Stone countertops</a:t>
            </a:r>
          </a:p>
        </p:txBody>
      </p:sp>
      <p:pic>
        <p:nvPicPr>
          <p:cNvPr id="60419" name="Picture 1" descr="Person operating an angle grinder with water on stone countertop with no dust" title="countertop grinder"/>
          <p:cNvPicPr>
            <a:picLocks noChangeAspect="1"/>
          </p:cNvPicPr>
          <p:nvPr/>
        </p:nvPicPr>
        <p:blipFill>
          <a:blip r:embed="rId4"/>
          <a:srcRect/>
          <a:stretch>
            <a:fillRect/>
          </a:stretch>
        </p:blipFill>
        <p:spPr bwMode="auto">
          <a:xfrm>
            <a:off x="303213" y="1047750"/>
            <a:ext cx="41544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6116" y="3843074"/>
            <a:ext cx="3608680" cy="369332"/>
          </a:xfrm>
          <a:prstGeom prst="rect">
            <a:avLst/>
          </a:prstGeom>
          <a:noFill/>
        </p:spPr>
        <p:txBody>
          <a:bodyPr wrap="none" rtlCol="0">
            <a:spAutoFit/>
          </a:bodyPr>
          <a:lstStyle/>
          <a:p>
            <a:r>
              <a:rPr lang="en-US" altLang="en-US" dirty="0"/>
              <a:t>Using an angle grinder with </a:t>
            </a:r>
            <a:r>
              <a:rPr lang="en-US" altLang="en-US" dirty="0" smtClean="0"/>
              <a:t>water</a:t>
            </a:r>
            <a:endParaRPr lang="en-US" altLang="en-US" dirty="0"/>
          </a:p>
        </p:txBody>
      </p:sp>
      <p:graphicFrame>
        <p:nvGraphicFramePr>
          <p:cNvPr id="2" name="Table 1" descr="Amounts of silica in different types of stone countertops from 93% in engineered stone to 10% - 45% in granite"/>
          <p:cNvGraphicFramePr>
            <a:graphicFrameLocks noGrp="1"/>
          </p:cNvGraphicFramePr>
          <p:nvPr>
            <p:extLst>
              <p:ext uri="{D42A27DB-BD31-4B8C-83A1-F6EECF244321}">
                <p14:modId xmlns:p14="http://schemas.microsoft.com/office/powerpoint/2010/main" val="294465957"/>
              </p:ext>
            </p:extLst>
          </p:nvPr>
        </p:nvGraphicFramePr>
        <p:xfrm>
          <a:off x="5170283" y="768509"/>
          <a:ext cx="3733800" cy="2651760"/>
        </p:xfrm>
        <a:graphic>
          <a:graphicData uri="http://schemas.openxmlformats.org/drawingml/2006/table">
            <a:tbl>
              <a:tblPr firstRow="1" bandRow="1">
                <a:tableStyleId>{3B4B98B0-60AC-42C2-AFA5-B58CD77FA1E5}</a:tableStyleId>
              </a:tblPr>
              <a:tblGrid>
                <a:gridCol w="2286000">
                  <a:extLst>
                    <a:ext uri="{9D8B030D-6E8A-4147-A177-3AD203B41FA5}">
                      <a16:colId xmlns:a16="http://schemas.microsoft.com/office/drawing/2014/main" val="1517582253"/>
                    </a:ext>
                  </a:extLst>
                </a:gridCol>
                <a:gridCol w="1447800">
                  <a:extLst>
                    <a:ext uri="{9D8B030D-6E8A-4147-A177-3AD203B41FA5}">
                      <a16:colId xmlns:a16="http://schemas.microsoft.com/office/drawing/2014/main" val="2083441461"/>
                    </a:ext>
                  </a:extLst>
                </a:gridCol>
              </a:tblGrid>
              <a:tr h="370840">
                <a:tc>
                  <a:txBody>
                    <a:bodyPr/>
                    <a:lstStyle/>
                    <a:p>
                      <a:pPr algn="ctr"/>
                      <a:r>
                        <a:rPr lang="en-US" sz="1400" dirty="0" smtClean="0"/>
                        <a:t>Stone</a:t>
                      </a:r>
                      <a:endParaRPr lang="en-US" sz="1400" dirty="0">
                        <a:solidFill>
                          <a:schemeClr val="tx1"/>
                        </a:solidFill>
                      </a:endParaRPr>
                    </a:p>
                  </a:txBody>
                  <a:tcPr/>
                </a:tc>
                <a:tc>
                  <a:txBody>
                    <a:bodyPr/>
                    <a:lstStyle/>
                    <a:p>
                      <a:pPr algn="ctr"/>
                      <a:r>
                        <a:rPr lang="en-US" sz="1400" dirty="0" smtClean="0"/>
                        <a:t>Average % Silica</a:t>
                      </a:r>
                      <a:endParaRPr lang="en-US" sz="1400" dirty="0">
                        <a:solidFill>
                          <a:schemeClr val="tx1"/>
                        </a:solidFill>
                      </a:endParaRPr>
                    </a:p>
                  </a:txBody>
                  <a:tcPr/>
                </a:tc>
                <a:extLst>
                  <a:ext uri="{0D108BD9-81ED-4DB2-BD59-A6C34878D82A}">
                    <a16:rowId xmlns:a16="http://schemas.microsoft.com/office/drawing/2014/main" val="3198143986"/>
                  </a:ext>
                </a:extLst>
              </a:tr>
              <a:tr h="274320">
                <a:tc>
                  <a:txBody>
                    <a:bodyPr/>
                    <a:lstStyle/>
                    <a:p>
                      <a:r>
                        <a:rPr lang="en-US" sz="1400" dirty="0" smtClean="0"/>
                        <a:t>Engineered stone</a:t>
                      </a:r>
                      <a:endParaRPr lang="en-US" sz="1400" dirty="0">
                        <a:solidFill>
                          <a:schemeClr val="tx1"/>
                        </a:solidFill>
                      </a:endParaRPr>
                    </a:p>
                  </a:txBody>
                  <a:tcPr/>
                </a:tc>
                <a:tc>
                  <a:txBody>
                    <a:bodyPr/>
                    <a:lstStyle/>
                    <a:p>
                      <a:pPr algn="ctr"/>
                      <a:r>
                        <a:rPr lang="en-US" sz="1400" u="sng" dirty="0" smtClean="0"/>
                        <a:t>&gt; </a:t>
                      </a:r>
                      <a:r>
                        <a:rPr lang="en-US" sz="1400" u="none" dirty="0" smtClean="0"/>
                        <a:t>93</a:t>
                      </a:r>
                      <a:endParaRPr lang="en-US" sz="1400" u="sng" dirty="0">
                        <a:solidFill>
                          <a:schemeClr val="tx1"/>
                        </a:solidFill>
                      </a:endParaRPr>
                    </a:p>
                  </a:txBody>
                  <a:tcPr/>
                </a:tc>
                <a:extLst>
                  <a:ext uri="{0D108BD9-81ED-4DB2-BD59-A6C34878D82A}">
                    <a16:rowId xmlns:a16="http://schemas.microsoft.com/office/drawing/2014/main" val="1429109109"/>
                  </a:ext>
                </a:extLst>
              </a:tr>
              <a:tr h="274320">
                <a:tc>
                  <a:txBody>
                    <a:bodyPr/>
                    <a:lstStyle/>
                    <a:p>
                      <a:r>
                        <a:rPr lang="en-US" sz="1400" dirty="0" smtClean="0"/>
                        <a:t>Quartzite</a:t>
                      </a:r>
                      <a:endParaRPr lang="en-US" sz="1400" dirty="0">
                        <a:solidFill>
                          <a:schemeClr val="tx1"/>
                        </a:solidFill>
                      </a:endParaRPr>
                    </a:p>
                  </a:txBody>
                  <a:tcPr/>
                </a:tc>
                <a:tc>
                  <a:txBody>
                    <a:bodyPr/>
                    <a:lstStyle/>
                    <a:p>
                      <a:pPr algn="ctr"/>
                      <a:r>
                        <a:rPr lang="en-US" sz="1400" dirty="0" smtClean="0"/>
                        <a:t>95</a:t>
                      </a:r>
                      <a:endParaRPr lang="en-US" sz="1400" dirty="0">
                        <a:solidFill>
                          <a:schemeClr val="tx1"/>
                        </a:solidFill>
                      </a:endParaRPr>
                    </a:p>
                  </a:txBody>
                  <a:tcPr/>
                </a:tc>
                <a:extLst>
                  <a:ext uri="{0D108BD9-81ED-4DB2-BD59-A6C34878D82A}">
                    <a16:rowId xmlns:a16="http://schemas.microsoft.com/office/drawing/2014/main" val="1914489894"/>
                  </a:ext>
                </a:extLst>
              </a:tr>
              <a:tr h="274320">
                <a:tc>
                  <a:txBody>
                    <a:bodyPr/>
                    <a:lstStyle/>
                    <a:p>
                      <a:r>
                        <a:rPr lang="en-US" sz="1400" dirty="0" smtClean="0"/>
                        <a:t>Quartzitic sandstone</a:t>
                      </a:r>
                      <a:endParaRPr lang="en-US" sz="1400" dirty="0">
                        <a:solidFill>
                          <a:schemeClr val="tx1"/>
                        </a:solidFill>
                      </a:endParaRPr>
                    </a:p>
                  </a:txBody>
                  <a:tcPr/>
                </a:tc>
                <a:tc>
                  <a:txBody>
                    <a:bodyPr/>
                    <a:lstStyle/>
                    <a:p>
                      <a:pPr algn="ctr"/>
                      <a:r>
                        <a:rPr lang="en-US" sz="1400" dirty="0" smtClean="0"/>
                        <a:t>90</a:t>
                      </a:r>
                      <a:endParaRPr lang="en-US" sz="1400" dirty="0">
                        <a:solidFill>
                          <a:schemeClr val="tx1"/>
                        </a:solidFill>
                      </a:endParaRPr>
                    </a:p>
                  </a:txBody>
                  <a:tcPr/>
                </a:tc>
                <a:extLst>
                  <a:ext uri="{0D108BD9-81ED-4DB2-BD59-A6C34878D82A}">
                    <a16:rowId xmlns:a16="http://schemas.microsoft.com/office/drawing/2014/main" val="2477631669"/>
                  </a:ext>
                </a:extLst>
              </a:tr>
              <a:tr h="274320">
                <a:tc>
                  <a:txBody>
                    <a:bodyPr/>
                    <a:lstStyle/>
                    <a:p>
                      <a:r>
                        <a:rPr lang="en-US" sz="1400" dirty="0" smtClean="0"/>
                        <a:t>Sandstone</a:t>
                      </a:r>
                      <a:endParaRPr lang="en-US" sz="1400" dirty="0">
                        <a:solidFill>
                          <a:schemeClr val="tx1"/>
                        </a:solidFill>
                      </a:endParaRPr>
                    </a:p>
                  </a:txBody>
                  <a:tcPr/>
                </a:tc>
                <a:tc>
                  <a:txBody>
                    <a:bodyPr/>
                    <a:lstStyle/>
                    <a:p>
                      <a:pPr algn="ctr"/>
                      <a:r>
                        <a:rPr lang="en-US" sz="1400" dirty="0" smtClean="0"/>
                        <a:t>60</a:t>
                      </a:r>
                      <a:endParaRPr lang="en-US" sz="1400" dirty="0">
                        <a:solidFill>
                          <a:schemeClr val="tx1"/>
                        </a:solidFill>
                      </a:endParaRPr>
                    </a:p>
                  </a:txBody>
                  <a:tcPr/>
                </a:tc>
                <a:extLst>
                  <a:ext uri="{0D108BD9-81ED-4DB2-BD59-A6C34878D82A}">
                    <a16:rowId xmlns:a16="http://schemas.microsoft.com/office/drawing/2014/main" val="3134606052"/>
                  </a:ext>
                </a:extLst>
              </a:tr>
              <a:tr h="274320">
                <a:tc>
                  <a:txBody>
                    <a:bodyPr/>
                    <a:lstStyle/>
                    <a:p>
                      <a:r>
                        <a:rPr lang="en-US" sz="1400" dirty="0" smtClean="0"/>
                        <a:t>Granite</a:t>
                      </a:r>
                      <a:endParaRPr lang="en-US" sz="1400" dirty="0">
                        <a:solidFill>
                          <a:schemeClr val="tx1"/>
                        </a:solidFill>
                      </a:endParaRPr>
                    </a:p>
                  </a:txBody>
                  <a:tcPr/>
                </a:tc>
                <a:tc>
                  <a:txBody>
                    <a:bodyPr/>
                    <a:lstStyle/>
                    <a:p>
                      <a:pPr algn="ctr"/>
                      <a:r>
                        <a:rPr lang="en-US" sz="1400" dirty="0" smtClean="0"/>
                        <a:t>10-45</a:t>
                      </a:r>
                      <a:endParaRPr lang="en-US" sz="1400" dirty="0">
                        <a:solidFill>
                          <a:schemeClr val="tx1"/>
                        </a:solidFill>
                      </a:endParaRPr>
                    </a:p>
                  </a:txBody>
                  <a:tcPr/>
                </a:tc>
                <a:extLst>
                  <a:ext uri="{0D108BD9-81ED-4DB2-BD59-A6C34878D82A}">
                    <a16:rowId xmlns:a16="http://schemas.microsoft.com/office/drawing/2014/main" val="3059043237"/>
                  </a:ext>
                </a:extLst>
              </a:tr>
              <a:tr h="274320">
                <a:tc>
                  <a:txBody>
                    <a:bodyPr/>
                    <a:lstStyle/>
                    <a:p>
                      <a:r>
                        <a:rPr lang="en-US" sz="1400" dirty="0" smtClean="0"/>
                        <a:t>Slate</a:t>
                      </a:r>
                      <a:endParaRPr lang="en-US" sz="1400" dirty="0">
                        <a:solidFill>
                          <a:schemeClr val="tx1"/>
                        </a:solidFill>
                      </a:endParaRPr>
                    </a:p>
                  </a:txBody>
                  <a:tcPr/>
                </a:tc>
                <a:tc>
                  <a:txBody>
                    <a:bodyPr/>
                    <a:lstStyle/>
                    <a:p>
                      <a:pPr algn="ctr"/>
                      <a:r>
                        <a:rPr lang="en-US" sz="1400" dirty="0" smtClean="0"/>
                        <a:t>Varies</a:t>
                      </a:r>
                      <a:endParaRPr lang="en-US" sz="1400" dirty="0">
                        <a:solidFill>
                          <a:schemeClr val="tx1"/>
                        </a:solidFill>
                      </a:endParaRPr>
                    </a:p>
                  </a:txBody>
                  <a:tcPr/>
                </a:tc>
                <a:extLst>
                  <a:ext uri="{0D108BD9-81ED-4DB2-BD59-A6C34878D82A}">
                    <a16:rowId xmlns:a16="http://schemas.microsoft.com/office/drawing/2014/main" val="3857790300"/>
                  </a:ext>
                </a:extLst>
              </a:tr>
              <a:tr h="274320">
                <a:tc>
                  <a:txBody>
                    <a:bodyPr/>
                    <a:lstStyle/>
                    <a:p>
                      <a:r>
                        <a:rPr lang="en-US" sz="1400" dirty="0" smtClean="0"/>
                        <a:t>Soapstone</a:t>
                      </a:r>
                      <a:endParaRPr lang="en-US" sz="1400" dirty="0">
                        <a:solidFill>
                          <a:schemeClr val="tx1"/>
                        </a:solidFill>
                      </a:endParaRPr>
                    </a:p>
                  </a:txBody>
                  <a:tcPr/>
                </a:tc>
                <a:tc>
                  <a:txBody>
                    <a:bodyPr/>
                    <a:lstStyle/>
                    <a:p>
                      <a:pPr algn="ctr"/>
                      <a:r>
                        <a:rPr lang="en-US" sz="1400" dirty="0" smtClean="0"/>
                        <a:t>Varies</a:t>
                      </a:r>
                      <a:endParaRPr lang="en-US" sz="1400" dirty="0">
                        <a:solidFill>
                          <a:schemeClr val="tx1"/>
                        </a:solidFill>
                      </a:endParaRPr>
                    </a:p>
                  </a:txBody>
                  <a:tcPr/>
                </a:tc>
                <a:extLst>
                  <a:ext uri="{0D108BD9-81ED-4DB2-BD59-A6C34878D82A}">
                    <a16:rowId xmlns:a16="http://schemas.microsoft.com/office/drawing/2014/main" val="3815476614"/>
                  </a:ext>
                </a:extLst>
              </a:tr>
            </a:tbl>
          </a:graphicData>
        </a:graphic>
      </p:graphicFrame>
      <p:sp>
        <p:nvSpPr>
          <p:cNvPr id="3" name="TextBox 2"/>
          <p:cNvSpPr txBox="1"/>
          <p:nvPr/>
        </p:nvSpPr>
        <p:spPr>
          <a:xfrm>
            <a:off x="4941683" y="3387864"/>
            <a:ext cx="4191000" cy="707886"/>
          </a:xfrm>
          <a:prstGeom prst="rect">
            <a:avLst/>
          </a:prstGeom>
          <a:noFill/>
        </p:spPr>
        <p:txBody>
          <a:bodyPr wrap="square" rtlCol="0">
            <a:spAutoFit/>
          </a:bodyPr>
          <a:lstStyle/>
          <a:p>
            <a:r>
              <a:rPr lang="en-US" sz="1000" dirty="0" smtClean="0"/>
              <a:t>Sources: Silica Hazards from Engineered Stone Countertops NIOSH Science Blog, March 2014; ASTM C616, Standard Specification for Quartz Based Dimension Stone; American Geological Institute. Dictionary of Geological Terms.</a:t>
            </a:r>
            <a:endParaRPr lang="en-US" sz="1000" dirty="0"/>
          </a:p>
        </p:txBody>
      </p:sp>
      <p:sp>
        <p:nvSpPr>
          <p:cNvPr id="7" name="TextBox 6"/>
          <p:cNvSpPr txBox="1"/>
          <p:nvPr/>
        </p:nvSpPr>
        <p:spPr>
          <a:xfrm>
            <a:off x="5094083" y="4138090"/>
            <a:ext cx="3886200" cy="646331"/>
          </a:xfrm>
          <a:prstGeom prst="rect">
            <a:avLst/>
          </a:prstGeom>
          <a:noFill/>
        </p:spPr>
        <p:txBody>
          <a:bodyPr wrap="square" rtlCol="0">
            <a:spAutoFit/>
          </a:bodyPr>
          <a:lstStyle/>
          <a:p>
            <a:pPr algn="ctr"/>
            <a:r>
              <a:rPr lang="en-US" altLang="en-US" dirty="0"/>
              <a:t>Amount of silica in various countertop </a:t>
            </a:r>
            <a:r>
              <a:rPr lang="en-US" altLang="en-US" dirty="0" smtClean="0"/>
              <a:t>products</a:t>
            </a:r>
            <a:endParaRPr lang="en-US" alt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8600" y="98425"/>
            <a:ext cx="8382000" cy="479425"/>
          </a:xfrm>
        </p:spPr>
        <p:txBody>
          <a:bodyPr/>
          <a:lstStyle/>
          <a:p>
            <a:pPr algn="ctr"/>
            <a:r>
              <a:rPr lang="en-US" altLang="en-US" b="0" smtClean="0">
                <a:solidFill>
                  <a:schemeClr val="tx1"/>
                </a:solidFill>
              </a:rPr>
              <a:t>Other jobs involving silica</a:t>
            </a:r>
          </a:p>
        </p:txBody>
      </p:sp>
      <p:pic>
        <p:nvPicPr>
          <p:cNvPr id="62468" name="Picture 2" descr="ceramics manufactered products shop" title="ceramics"/>
          <p:cNvPicPr>
            <a:picLocks noChangeAspect="1"/>
          </p:cNvPicPr>
          <p:nvPr/>
        </p:nvPicPr>
        <p:blipFill>
          <a:blip r:embed="rId4"/>
          <a:srcRect/>
          <a:stretch>
            <a:fillRect/>
          </a:stretch>
        </p:blipFill>
        <p:spPr bwMode="auto">
          <a:xfrm>
            <a:off x="304800" y="638175"/>
            <a:ext cx="347345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TextBox 6"/>
          <p:cNvSpPr txBox="1">
            <a:spLocks noChangeArrowheads="1"/>
          </p:cNvSpPr>
          <p:nvPr/>
        </p:nvSpPr>
        <p:spPr bwMode="auto">
          <a:xfrm rot="5400000">
            <a:off x="-1027112" y="2108200"/>
            <a:ext cx="2514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Photo by supportPDX in Creative Commons</a:t>
            </a:r>
          </a:p>
        </p:txBody>
      </p:sp>
      <p:sp>
        <p:nvSpPr>
          <p:cNvPr id="62470" name="Rectangle 4"/>
          <p:cNvSpPr>
            <a:spLocks noChangeArrowheads="1"/>
          </p:cNvSpPr>
          <p:nvPr/>
        </p:nvSpPr>
        <p:spPr bwMode="auto">
          <a:xfrm>
            <a:off x="666750" y="3619500"/>
            <a:ext cx="3033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a:t>Ceramics manufacturing </a:t>
            </a:r>
          </a:p>
        </p:txBody>
      </p:sp>
      <p:pic>
        <p:nvPicPr>
          <p:cNvPr id="62469" name="Picture 3" descr="man performing dental casting in a ventilated hand enclosure and no dust" title="dental casting"/>
          <p:cNvPicPr>
            <a:picLocks noChangeAspect="1"/>
          </p:cNvPicPr>
          <p:nvPr/>
        </p:nvPicPr>
        <p:blipFill>
          <a:blip r:embed="rId5"/>
          <a:srcRect/>
          <a:stretch>
            <a:fillRect/>
          </a:stretch>
        </p:blipFill>
        <p:spPr bwMode="auto">
          <a:xfrm>
            <a:off x="4191000" y="741362"/>
            <a:ext cx="4127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Rectangle 5"/>
          <p:cNvSpPr>
            <a:spLocks noChangeArrowheads="1"/>
          </p:cNvSpPr>
          <p:nvPr/>
        </p:nvSpPr>
        <p:spPr bwMode="auto">
          <a:xfrm>
            <a:off x="4106863" y="3619500"/>
            <a:ext cx="448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000" dirty="0"/>
              <a:t>Enclosure used in dental casting work</a:t>
            </a:r>
          </a:p>
        </p:txBody>
      </p:sp>
      <p:sp>
        <p:nvSpPr>
          <p:cNvPr id="62467" name="Rectangle 1"/>
          <p:cNvSpPr>
            <a:spLocks noChangeArrowheads="1"/>
          </p:cNvSpPr>
          <p:nvPr/>
        </p:nvSpPr>
        <p:spPr bwMode="auto">
          <a:xfrm>
            <a:off x="76200" y="4019550"/>
            <a:ext cx="891540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2000"/>
              <a:t>Workers can be exposed to silica in the manufacture of glass, pottery, ceramics, porcelain, jewelery, dental products, bricks, or clay products</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a:r>
              <a:rPr lang="en-US" altLang="en-US" sz="2400" b="0" smtClean="0">
                <a:solidFill>
                  <a:schemeClr val="tx1"/>
                </a:solidFill>
              </a:rPr>
              <a:t>Respirators must be used if silica dust can’t be controlled with water or ventilation</a:t>
            </a:r>
          </a:p>
        </p:txBody>
      </p:sp>
      <p:pic>
        <p:nvPicPr>
          <p:cNvPr id="64515" name="Picture 1" descr="man wearing dust mask"/>
          <p:cNvPicPr>
            <a:picLocks noChangeAspect="1"/>
          </p:cNvPicPr>
          <p:nvPr/>
        </p:nvPicPr>
        <p:blipFill>
          <a:blip r:embed="rId4"/>
          <a:srcRect/>
          <a:stretch>
            <a:fillRect/>
          </a:stretch>
        </p:blipFill>
        <p:spPr bwMode="auto">
          <a:xfrm>
            <a:off x="76200" y="1298497"/>
            <a:ext cx="2895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an donning a full face respirator" title="Image of a man donning a full face respirator"/>
          <p:cNvPicPr/>
          <p:nvPr/>
        </p:nvPicPr>
        <p:blipFill rotWithShape="1">
          <a:blip r:embed="rId5">
            <a:extLst>
              <a:ext uri="{28A0092B-C50C-407E-A947-70E740481C1C}">
                <a14:useLocalDpi xmlns:a14="http://schemas.microsoft.com/office/drawing/2010/main" val="0"/>
              </a:ext>
            </a:extLst>
          </a:blip>
          <a:srcRect t="12314"/>
          <a:stretch/>
        </p:blipFill>
        <p:spPr bwMode="auto">
          <a:xfrm>
            <a:off x="3444563" y="1064133"/>
            <a:ext cx="2214438" cy="293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4518" name="TextBox 4"/>
          <p:cNvSpPr txBox="1">
            <a:spLocks noChangeArrowheads="1"/>
          </p:cNvSpPr>
          <p:nvPr/>
        </p:nvSpPr>
        <p:spPr bwMode="auto">
          <a:xfrm>
            <a:off x="1143000" y="4019551"/>
            <a:ext cx="389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t>Air-purifying respirators</a:t>
            </a:r>
          </a:p>
        </p:txBody>
      </p:sp>
      <p:pic>
        <p:nvPicPr>
          <p:cNvPr id="64517" name="Picture 3" descr="man wearing full-face cartridge-type respirator" title="full face mask"/>
          <p:cNvPicPr>
            <a:picLocks noChangeAspect="1"/>
          </p:cNvPicPr>
          <p:nvPr/>
        </p:nvPicPr>
        <p:blipFill>
          <a:blip r:embed="rId6"/>
          <a:srcRect/>
          <a:stretch>
            <a:fillRect/>
          </a:stretch>
        </p:blipFill>
        <p:spPr bwMode="auto">
          <a:xfrm>
            <a:off x="6197601" y="1228350"/>
            <a:ext cx="2260600" cy="26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5"/>
          <p:cNvSpPr txBox="1">
            <a:spLocks noChangeArrowheads="1"/>
          </p:cNvSpPr>
          <p:nvPr/>
        </p:nvSpPr>
        <p:spPr bwMode="auto">
          <a:xfrm>
            <a:off x="5959145" y="4019551"/>
            <a:ext cx="273751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2400" dirty="0"/>
              <a:t>Full-face respirator</a:t>
            </a:r>
          </a:p>
        </p:txBody>
      </p:sp>
      <p:sp>
        <p:nvSpPr>
          <p:cNvPr id="2" name="Rectangle 1"/>
          <p:cNvSpPr/>
          <p:nvPr/>
        </p:nvSpPr>
        <p:spPr>
          <a:xfrm>
            <a:off x="5715000" y="4539402"/>
            <a:ext cx="3429000" cy="261610"/>
          </a:xfrm>
          <a:prstGeom prst="rect">
            <a:avLst/>
          </a:prstGeom>
        </p:spPr>
        <p:txBody>
          <a:bodyPr wrap="square">
            <a:spAutoFit/>
          </a:bodyPr>
          <a:lstStyle/>
          <a:p>
            <a:r>
              <a:rPr lang="en-US" sz="1050" dirty="0"/>
              <a:t>Photos from the Department of Labor/Shawn T Moore</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133350"/>
            <a:ext cx="5562600" cy="1676400"/>
          </a:xfrm>
        </p:spPr>
        <p:txBody>
          <a:bodyPr/>
          <a:lstStyle/>
          <a:p>
            <a:r>
              <a:rPr lang="en-US" altLang="en-US" dirty="0" smtClean="0">
                <a:solidFill>
                  <a:schemeClr val="tx1"/>
                </a:solidFill>
              </a:rPr>
              <a:t>Make sure your respirator is working every time you wear it.</a:t>
            </a:r>
          </a:p>
        </p:txBody>
      </p:sp>
      <p:sp>
        <p:nvSpPr>
          <p:cNvPr id="66564" name="Rectangle 2"/>
          <p:cNvSpPr>
            <a:spLocks noChangeArrowheads="1"/>
          </p:cNvSpPr>
          <p:nvPr/>
        </p:nvSpPr>
        <p:spPr bwMode="auto">
          <a:xfrm>
            <a:off x="457200" y="1885950"/>
            <a:ext cx="4419600"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342900" indent="-342900">
              <a:spcBef>
                <a:spcPct val="0"/>
              </a:spcBef>
              <a:spcAft>
                <a:spcPts val="1800"/>
              </a:spcAft>
              <a:buClrTx/>
            </a:pPr>
            <a:r>
              <a:rPr lang="en-US" altLang="en-US" sz="2000" dirty="0" smtClean="0"/>
              <a:t>No facial hair should be under the respirator seal </a:t>
            </a:r>
          </a:p>
          <a:p>
            <a:pPr marL="342900" indent="-342900">
              <a:spcBef>
                <a:spcPct val="0"/>
              </a:spcBef>
              <a:spcAft>
                <a:spcPts val="1800"/>
              </a:spcAft>
              <a:buClrTx/>
            </a:pPr>
            <a:r>
              <a:rPr lang="en-US" altLang="en-US" sz="2000" dirty="0" smtClean="0"/>
              <a:t>Do </a:t>
            </a:r>
            <a:r>
              <a:rPr lang="en-US" altLang="en-US" sz="2000" dirty="0"/>
              <a:t>seal </a:t>
            </a:r>
            <a:r>
              <a:rPr lang="en-US" altLang="en-US" sz="2000" dirty="0" smtClean="0"/>
              <a:t>checks</a:t>
            </a:r>
          </a:p>
          <a:p>
            <a:pPr marL="342900" indent="-342900">
              <a:spcBef>
                <a:spcPct val="0"/>
              </a:spcBef>
              <a:spcAft>
                <a:spcPts val="1800"/>
              </a:spcAft>
              <a:buClrTx/>
            </a:pPr>
            <a:r>
              <a:rPr lang="en-US" altLang="en-US" sz="2000" dirty="0" smtClean="0"/>
              <a:t>Check for broken or missing parts</a:t>
            </a:r>
          </a:p>
          <a:p>
            <a:pPr marL="342900" indent="-342900">
              <a:spcBef>
                <a:spcPct val="0"/>
              </a:spcBef>
              <a:spcAft>
                <a:spcPts val="1800"/>
              </a:spcAft>
              <a:buClrTx/>
            </a:pPr>
            <a:r>
              <a:rPr lang="en-US" altLang="en-US" sz="2000" dirty="0" smtClean="0"/>
              <a:t>Wear the right cartridge for silica</a:t>
            </a:r>
          </a:p>
        </p:txBody>
      </p:sp>
      <p:pic>
        <p:nvPicPr>
          <p:cNvPr id="5" name="Picture 4" descr="Man with a full beard and a respirator hanging from around his neck (Not Appropria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898355"/>
            <a:ext cx="3448050" cy="3600450"/>
          </a:xfrm>
          <a:prstGeom prst="rect">
            <a:avLst/>
          </a:prstGeom>
        </p:spPr>
      </p:pic>
      <p:sp>
        <p:nvSpPr>
          <p:cNvPr id="4" name="TextBox 3"/>
          <p:cNvSpPr txBox="1"/>
          <p:nvPr/>
        </p:nvSpPr>
        <p:spPr>
          <a:xfrm>
            <a:off x="7391400" y="4552187"/>
            <a:ext cx="1710725" cy="261610"/>
          </a:xfrm>
          <a:prstGeom prst="rect">
            <a:avLst/>
          </a:prstGeom>
          <a:noFill/>
        </p:spPr>
        <p:txBody>
          <a:bodyPr wrap="none" rtlCol="0">
            <a:spAutoFit/>
          </a:bodyPr>
          <a:lstStyle/>
          <a:p>
            <a:r>
              <a:rPr lang="en-US" sz="1100" dirty="0" smtClean="0"/>
              <a:t>Photo from Adobe Stock</a:t>
            </a:r>
            <a:endParaRPr lang="en-US" sz="1100" dirty="0"/>
          </a:p>
        </p:txBody>
      </p:sp>
    </p:spTree>
    <p:custDataLst>
      <p:tags r:id="rId1"/>
    </p:custDataLst>
    <p:extLst>
      <p:ext uri="{BB962C8B-B14F-4D97-AF65-F5344CB8AC3E}">
        <p14:creationId xmlns:p14="http://schemas.microsoft.com/office/powerpoint/2010/main" val="1892491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7150"/>
            <a:ext cx="8382000" cy="479425"/>
          </a:xfrm>
        </p:spPr>
        <p:txBody>
          <a:bodyPr/>
          <a:lstStyle/>
          <a:p>
            <a:pPr algn="ctr"/>
            <a:r>
              <a:rPr lang="en-US" altLang="en-US" b="0" smtClean="0"/>
              <a:t>What is silica?</a:t>
            </a:r>
          </a:p>
        </p:txBody>
      </p:sp>
      <p:sp>
        <p:nvSpPr>
          <p:cNvPr id="10243" name="Rectangle 1"/>
          <p:cNvSpPr>
            <a:spLocks noChangeArrowheads="1"/>
          </p:cNvSpPr>
          <p:nvPr/>
        </p:nvSpPr>
        <p:spPr bwMode="auto">
          <a:xfrm>
            <a:off x="228600" y="666750"/>
            <a:ext cx="45720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Silica (quartz) is found naturally in almost all rock, gravel, sand and soil.</a:t>
            </a:r>
          </a:p>
          <a:p>
            <a:pPr>
              <a:spcBef>
                <a:spcPct val="0"/>
              </a:spcBef>
              <a:spcAft>
                <a:spcPts val="1800"/>
              </a:spcAft>
              <a:buClrTx/>
              <a:buFontTx/>
              <a:buNone/>
            </a:pPr>
            <a:r>
              <a:rPr lang="en-US" altLang="en-US" sz="2400" dirty="0" smtClean="0"/>
              <a:t>It </a:t>
            </a:r>
            <a:r>
              <a:rPr lang="en-US" altLang="en-US" sz="2400" dirty="0"/>
              <a:t>is also found in concrete products, bricks and some stone countertops.</a:t>
            </a:r>
          </a:p>
          <a:p>
            <a:pPr>
              <a:spcBef>
                <a:spcPct val="0"/>
              </a:spcBef>
              <a:spcAft>
                <a:spcPts val="1800"/>
              </a:spcAft>
              <a:buClrTx/>
              <a:buFontTx/>
              <a:buNone/>
            </a:pPr>
            <a:r>
              <a:rPr lang="en-US" altLang="en-US" sz="2400" dirty="0" smtClean="0"/>
              <a:t>It </a:t>
            </a:r>
            <a:r>
              <a:rPr lang="en-US" altLang="en-US" sz="2400" dirty="0"/>
              <a:t>is sometimes found in sand-blasting (abrasive blasting) grit and is called “silica sand”.</a:t>
            </a:r>
          </a:p>
        </p:txBody>
      </p:sp>
      <p:pic>
        <p:nvPicPr>
          <p:cNvPr id="7" name="Picture 6" descr="Brick"/>
          <p:cNvPicPr>
            <a:picLocks noChangeAspect="1"/>
          </p:cNvPicPr>
          <p:nvPr/>
        </p:nvPicPr>
        <p:blipFill rotWithShape="1">
          <a:blip r:embed="rId4" cstate="print">
            <a:extLst>
              <a:ext uri="{28A0092B-C50C-407E-A947-70E740481C1C}">
                <a14:useLocalDpi xmlns:a14="http://schemas.microsoft.com/office/drawing/2010/main" val="0"/>
              </a:ext>
            </a:extLst>
          </a:blip>
          <a:srcRect l="41110" r="1" b="24321"/>
          <a:stretch/>
        </p:blipFill>
        <p:spPr>
          <a:xfrm rot="5400000">
            <a:off x="5382171" y="697811"/>
            <a:ext cx="1550128" cy="1494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Gravel"/>
          <p:cNvPicPr>
            <a:picLocks noChangeAspect="1"/>
          </p:cNvPicPr>
          <p:nvPr/>
        </p:nvPicPr>
        <p:blipFill rotWithShape="1">
          <a:blip r:embed="rId5" cstate="print">
            <a:extLst>
              <a:ext uri="{28A0092B-C50C-407E-A947-70E740481C1C}">
                <a14:useLocalDpi xmlns:a14="http://schemas.microsoft.com/office/drawing/2010/main" val="0"/>
              </a:ext>
            </a:extLst>
          </a:blip>
          <a:srcRect l="55326" t="34199" r="11481" b="20369"/>
          <a:stretch/>
        </p:blipFill>
        <p:spPr>
          <a:xfrm rot="5400000">
            <a:off x="7244367" y="671864"/>
            <a:ext cx="1498748" cy="15385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Pouring cemen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2560" y="2375084"/>
            <a:ext cx="2543844" cy="1692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7050157" y="4336986"/>
            <a:ext cx="2093843" cy="415498"/>
          </a:xfrm>
          <a:prstGeom prst="rect">
            <a:avLst/>
          </a:prstGeom>
          <a:noFill/>
        </p:spPr>
        <p:txBody>
          <a:bodyPr wrap="none" rtlCol="0">
            <a:spAutoFit/>
          </a:bodyPr>
          <a:lstStyle/>
          <a:p>
            <a:r>
              <a:rPr lang="en-US" sz="1050" dirty="0" smtClean="0"/>
              <a:t>Top 2 photos from L&amp;I</a:t>
            </a:r>
          </a:p>
          <a:p>
            <a:r>
              <a:rPr lang="en-US" sz="1050" dirty="0" smtClean="0"/>
              <a:t>Bottom photo from Adobe Stock</a:t>
            </a:r>
            <a:endParaRPr lang="en-US" sz="1050"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350"/>
            <a:ext cx="6172199" cy="479425"/>
          </a:xfrm>
          <a:solidFill>
            <a:srgbClr val="BAB9E1"/>
          </a:solidFill>
        </p:spPr>
        <p:txBody>
          <a:bodyPr/>
          <a:lstStyle/>
          <a:p>
            <a:r>
              <a:rPr lang="en-US" sz="1800" dirty="0" smtClean="0"/>
              <a:t>Facial Hairstyles and Filtering </a:t>
            </a:r>
            <a:r>
              <a:rPr lang="en-US" sz="1800" dirty="0" err="1" smtClean="0"/>
              <a:t>Facepiece</a:t>
            </a:r>
            <a:r>
              <a:rPr lang="en-US" sz="1800" dirty="0" smtClean="0"/>
              <a:t> Respirators</a:t>
            </a:r>
            <a:endParaRPr lang="en-US" sz="1800" dirty="0"/>
          </a:p>
        </p:txBody>
      </p:sp>
      <p:pic>
        <p:nvPicPr>
          <p:cNvPr id="68610" name="Picture 1" descr="variety of beard styles and what ones will not cause a respirator to leak around the edges. " title="beard styles"/>
          <p:cNvPicPr>
            <a:picLocks noChangeAspect="1"/>
          </p:cNvPicPr>
          <p:nvPr/>
        </p:nvPicPr>
        <p:blipFill>
          <a:blip r:embed="rId4"/>
          <a:srcRect/>
          <a:stretch>
            <a:fillRect/>
          </a:stretch>
        </p:blipFill>
        <p:spPr bwMode="auto">
          <a:xfrm>
            <a:off x="1143000" y="57150"/>
            <a:ext cx="69532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53400" y="3469114"/>
            <a:ext cx="346249" cy="1334661"/>
          </a:xfrm>
          <a:prstGeom prst="rect">
            <a:avLst/>
          </a:prstGeom>
          <a:noFill/>
        </p:spPr>
        <p:txBody>
          <a:bodyPr vert="vert" wrap="none" rtlCol="0">
            <a:spAutoFit/>
          </a:bodyPr>
          <a:lstStyle/>
          <a:p>
            <a:r>
              <a:rPr lang="en-US" sz="1050" dirty="0" smtClean="0"/>
              <a:t>Graphic from NIOSH</a:t>
            </a:r>
            <a:endParaRPr lang="en-US" sz="1050"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ctr"/>
            <a:r>
              <a:rPr lang="en-US" altLang="en-US" b="0" smtClean="0">
                <a:solidFill>
                  <a:schemeClr val="tx1"/>
                </a:solidFill>
              </a:rPr>
              <a:t>Employees using respirators must be trained</a:t>
            </a:r>
          </a:p>
        </p:txBody>
      </p:sp>
      <p:sp>
        <p:nvSpPr>
          <p:cNvPr id="69635" name="Rectangle 1"/>
          <p:cNvSpPr>
            <a:spLocks noChangeArrowheads="1"/>
          </p:cNvSpPr>
          <p:nvPr/>
        </p:nvSpPr>
        <p:spPr bwMode="auto">
          <a:xfrm>
            <a:off x="228600" y="971550"/>
            <a:ext cx="5791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Training is required by DOSH for anyone who wears a respirator</a:t>
            </a:r>
            <a:r>
              <a:rPr lang="en-US" altLang="en-US" sz="2400" dirty="0" smtClean="0"/>
              <a:t>.</a:t>
            </a:r>
            <a:endParaRPr lang="en-US" altLang="en-US" sz="2400" dirty="0"/>
          </a:p>
          <a:p>
            <a:pPr>
              <a:spcBef>
                <a:spcPct val="0"/>
              </a:spcBef>
              <a:spcAft>
                <a:spcPts val="1800"/>
              </a:spcAft>
              <a:buClrTx/>
              <a:buFontTx/>
              <a:buNone/>
            </a:pPr>
            <a:r>
              <a:rPr lang="en-US" altLang="en-US" sz="2400" dirty="0"/>
              <a:t>If you don’t know how to use a respirator properly, you may think your respirator is providing protection when it is not</a:t>
            </a:r>
            <a:r>
              <a:rPr lang="en-US" altLang="en-US" sz="2400" dirty="0" smtClean="0"/>
              <a:t>.</a:t>
            </a:r>
            <a:endParaRPr lang="en-US" altLang="en-US" sz="2400" dirty="0"/>
          </a:p>
          <a:p>
            <a:pPr>
              <a:spcBef>
                <a:spcPct val="0"/>
              </a:spcBef>
              <a:spcAft>
                <a:spcPts val="1800"/>
              </a:spcAft>
              <a:buClrTx/>
              <a:buFontTx/>
              <a:buNone/>
            </a:pPr>
            <a:r>
              <a:rPr lang="en-US" altLang="en-US" sz="2400" dirty="0"/>
              <a:t>If you have to use a respirator, you will need a medical evaluation also.</a:t>
            </a:r>
          </a:p>
        </p:txBody>
      </p:sp>
      <p:pic>
        <p:nvPicPr>
          <p:cNvPr id="69636" name="Picture 2" descr="man putting on respirator" title="putting on respirator"/>
          <p:cNvPicPr>
            <a:picLocks noChangeAspect="1"/>
          </p:cNvPicPr>
          <p:nvPr/>
        </p:nvPicPr>
        <p:blipFill>
          <a:blip r:embed="rId4"/>
          <a:srcRect/>
          <a:stretch>
            <a:fillRect/>
          </a:stretch>
        </p:blipFill>
        <p:spPr bwMode="auto">
          <a:xfrm>
            <a:off x="6070600" y="1428750"/>
            <a:ext cx="2835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Box 3"/>
          <p:cNvSpPr txBox="1">
            <a:spLocks noChangeArrowheads="1"/>
          </p:cNvSpPr>
          <p:nvPr/>
        </p:nvSpPr>
        <p:spPr bwMode="auto">
          <a:xfrm>
            <a:off x="7162800" y="4095750"/>
            <a:ext cx="1219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Worksafe BC photo</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ctr"/>
            <a:r>
              <a:rPr lang="en-US" altLang="en-US" b="0" smtClean="0">
                <a:solidFill>
                  <a:schemeClr val="tx1"/>
                </a:solidFill>
              </a:rPr>
              <a:t>Our obligations</a:t>
            </a:r>
          </a:p>
        </p:txBody>
      </p:sp>
      <p:sp>
        <p:nvSpPr>
          <p:cNvPr id="71683" name="Rectangle 1"/>
          <p:cNvSpPr>
            <a:spLocks noChangeArrowheads="1"/>
          </p:cNvSpPr>
          <p:nvPr/>
        </p:nvSpPr>
        <p:spPr bwMode="auto">
          <a:xfrm>
            <a:off x="152400" y="1279525"/>
            <a:ext cx="87630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t>We are required by </a:t>
            </a:r>
            <a:r>
              <a:rPr lang="en-US" altLang="en-US" sz="2400" dirty="0" smtClean="0"/>
              <a:t>L&amp;I DOSH </a:t>
            </a:r>
            <a:r>
              <a:rPr lang="en-US" altLang="en-US" sz="2400" dirty="0"/>
              <a:t>rules to tell you where you are exposed to silica and how high the levels in the air are</a:t>
            </a:r>
            <a:r>
              <a:rPr lang="en-US" altLang="en-US" sz="2400" dirty="0" smtClean="0"/>
              <a:t>.</a:t>
            </a:r>
            <a:endParaRPr lang="en-US" altLang="en-US" sz="2400" dirty="0"/>
          </a:p>
          <a:p>
            <a:pPr>
              <a:spcBef>
                <a:spcPct val="0"/>
              </a:spcBef>
              <a:spcAft>
                <a:spcPts val="1800"/>
              </a:spcAft>
              <a:buClrTx/>
              <a:buFontTx/>
              <a:buNone/>
            </a:pPr>
            <a:r>
              <a:rPr lang="en-US" altLang="en-US" sz="2400" dirty="0"/>
              <a:t>We are also required to control your exposure to silica dust by water or exhaust ventilation (vacuum), which ever works best, or provide you with a respirator if there are no feasible controls. </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66713" y="133350"/>
            <a:ext cx="8382000" cy="479425"/>
          </a:xfrm>
        </p:spPr>
        <p:txBody>
          <a:bodyPr/>
          <a:lstStyle/>
          <a:p>
            <a:pPr algn="ctr"/>
            <a:r>
              <a:rPr lang="en-US" altLang="en-US" b="0" smtClean="0">
                <a:solidFill>
                  <a:schemeClr val="tx1"/>
                </a:solidFill>
              </a:rPr>
              <a:t>More obligations</a:t>
            </a:r>
          </a:p>
        </p:txBody>
      </p:sp>
      <p:sp>
        <p:nvSpPr>
          <p:cNvPr id="2" name="Rectangle 1"/>
          <p:cNvSpPr/>
          <p:nvPr/>
        </p:nvSpPr>
        <p:spPr>
          <a:xfrm>
            <a:off x="366713" y="782638"/>
            <a:ext cx="8077200" cy="3277820"/>
          </a:xfrm>
          <a:prstGeom prst="rect">
            <a:avLst/>
          </a:prstGeom>
        </p:spPr>
        <p:txBody>
          <a:bodyPr>
            <a:spAutoFit/>
          </a:bodyPr>
          <a:lstStyle/>
          <a:p>
            <a:pPr>
              <a:spcAft>
                <a:spcPts val="1200"/>
              </a:spcAft>
              <a:defRPr/>
            </a:pPr>
            <a:r>
              <a:rPr lang="en-US" sz="2400" dirty="0"/>
              <a:t>If we cannot control silica levels in the air below the permissible limit, we must:</a:t>
            </a:r>
          </a:p>
          <a:p>
            <a:pPr marL="800100" lvl="1" indent="-342900">
              <a:buFont typeface="Wingdings" panose="05000000000000000000" pitchFamily="2" charset="2"/>
              <a:buChar char="§"/>
              <a:defRPr/>
            </a:pPr>
            <a:r>
              <a:rPr lang="en-US" sz="2400" dirty="0" smtClean="0"/>
              <a:t>provide </a:t>
            </a:r>
            <a:r>
              <a:rPr lang="en-US" sz="2400" dirty="0"/>
              <a:t>you with respiratory protection,</a:t>
            </a:r>
          </a:p>
          <a:p>
            <a:pPr marL="800100" lvl="1" indent="-342900">
              <a:spcAft>
                <a:spcPts val="600"/>
              </a:spcAft>
              <a:buFont typeface="Wingdings" panose="05000000000000000000" pitchFamily="2" charset="2"/>
              <a:buChar char="§"/>
              <a:defRPr/>
            </a:pPr>
            <a:r>
              <a:rPr lang="en-US" sz="2400" dirty="0" smtClean="0"/>
              <a:t>provide </a:t>
            </a:r>
            <a:r>
              <a:rPr lang="en-US" sz="2400" dirty="0"/>
              <a:t>medical surveillance (exams) for you in certain situations</a:t>
            </a:r>
          </a:p>
          <a:p>
            <a:pPr marL="800100" lvl="1" indent="-342900">
              <a:spcAft>
                <a:spcPts val="600"/>
              </a:spcAft>
              <a:buFont typeface="Wingdings" panose="05000000000000000000" pitchFamily="2" charset="2"/>
              <a:buChar char="§"/>
              <a:defRPr/>
            </a:pPr>
            <a:r>
              <a:rPr lang="en-US" sz="2400" dirty="0" smtClean="0"/>
              <a:t>in </a:t>
            </a:r>
            <a:r>
              <a:rPr lang="en-US" sz="2400" dirty="0"/>
              <a:t>construction, appoint a “competent person” who can identify silica hazards and conduct regular inspections</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914400"/>
          </a:xfrm>
        </p:spPr>
        <p:txBody>
          <a:bodyPr/>
          <a:lstStyle/>
          <a:p>
            <a:r>
              <a:rPr lang="en-US" dirty="0" smtClean="0"/>
              <a:t>Medical exams catch the signs of silica related diseases</a:t>
            </a:r>
            <a:endParaRPr lang="en-US" dirty="0"/>
          </a:p>
        </p:txBody>
      </p:sp>
      <p:sp>
        <p:nvSpPr>
          <p:cNvPr id="4" name="Content Placeholder 3"/>
          <p:cNvSpPr>
            <a:spLocks noGrp="1"/>
          </p:cNvSpPr>
          <p:nvPr>
            <p:ph sz="half" idx="1"/>
          </p:nvPr>
        </p:nvSpPr>
        <p:spPr>
          <a:xfrm>
            <a:off x="380999" y="1504950"/>
            <a:ext cx="4192171" cy="3067050"/>
          </a:xfrm>
        </p:spPr>
        <p:txBody>
          <a:bodyPr/>
          <a:lstStyle/>
          <a:p>
            <a:r>
              <a:rPr lang="en-US" dirty="0" smtClean="0"/>
              <a:t>These exams can include: </a:t>
            </a:r>
          </a:p>
          <a:p>
            <a:pPr lvl="1"/>
            <a:r>
              <a:rPr lang="en-US" dirty="0" smtClean="0"/>
              <a:t>Your work history and exposure to silica dust</a:t>
            </a:r>
          </a:p>
          <a:p>
            <a:pPr lvl="1"/>
            <a:r>
              <a:rPr lang="en-US" dirty="0" smtClean="0"/>
              <a:t>Chest x-ray</a:t>
            </a:r>
          </a:p>
          <a:p>
            <a:pPr lvl="1"/>
            <a:r>
              <a:rPr lang="en-US" dirty="0" smtClean="0"/>
              <a:t>Lung function test</a:t>
            </a:r>
          </a:p>
          <a:p>
            <a:pPr lvl="1"/>
            <a:r>
              <a:rPr lang="en-US" dirty="0" smtClean="0"/>
              <a:t>Tuberculosis test</a:t>
            </a:r>
          </a:p>
          <a:p>
            <a:pPr lvl="1"/>
            <a:endParaRPr lang="en-US" dirty="0" smtClean="0"/>
          </a:p>
          <a:p>
            <a:pPr lvl="1"/>
            <a:endParaRPr lang="en-US" dirty="0" smtClean="0"/>
          </a:p>
          <a:p>
            <a:pPr lvl="1"/>
            <a:endParaRPr lang="en-US" dirty="0" smtClean="0"/>
          </a:p>
          <a:p>
            <a:endParaRPr lang="en-US" dirty="0"/>
          </a:p>
        </p:txBody>
      </p:sp>
      <p:pic>
        <p:nvPicPr>
          <p:cNvPr id="9" name="Picture" descr="Doctor sitting at desk speaking to a patien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724400" y="1457721"/>
            <a:ext cx="4038600" cy="268525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934200" y="4181094"/>
            <a:ext cx="2116028" cy="307777"/>
          </a:xfrm>
          <a:prstGeom prst="rect">
            <a:avLst/>
          </a:prstGeom>
        </p:spPr>
        <p:txBody>
          <a:bodyPr wrap="none">
            <a:spAutoFit/>
          </a:bodyPr>
          <a:lstStyle/>
          <a:p>
            <a:r>
              <a:rPr lang="en-US" sz="1400" dirty="0" smtClean="0"/>
              <a:t>Photo from Adobe Stock</a:t>
            </a:r>
            <a:endParaRPr lang="en-US" sz="1400" dirty="0"/>
          </a:p>
        </p:txBody>
      </p:sp>
    </p:spTree>
    <p:extLst>
      <p:ext uri="{BB962C8B-B14F-4D97-AF65-F5344CB8AC3E}">
        <p14:creationId xmlns:p14="http://schemas.microsoft.com/office/powerpoint/2010/main" val="138919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382000" cy="914400"/>
          </a:xfrm>
        </p:spPr>
        <p:txBody>
          <a:bodyPr/>
          <a:lstStyle/>
          <a:p>
            <a:r>
              <a:rPr lang="en-US" dirty="0" smtClean="0"/>
              <a:t>Which diseases can silica dust cause?</a:t>
            </a:r>
            <a:endParaRPr lang="en-US" dirty="0"/>
          </a:p>
        </p:txBody>
      </p:sp>
      <p:sp>
        <p:nvSpPr>
          <p:cNvPr id="3" name="Content Placeholder 2"/>
          <p:cNvSpPr>
            <a:spLocks noGrp="1"/>
          </p:cNvSpPr>
          <p:nvPr>
            <p:ph idx="1"/>
          </p:nvPr>
        </p:nvSpPr>
        <p:spPr>
          <a:xfrm>
            <a:off x="381000" y="1428750"/>
            <a:ext cx="8382000" cy="3143250"/>
          </a:xfrm>
        </p:spPr>
        <p:txBody>
          <a:bodyPr/>
          <a:lstStyle/>
          <a:p>
            <a:pPr marL="0" indent="0">
              <a:buNone/>
            </a:pPr>
            <a:r>
              <a:rPr lang="en-US" dirty="0" smtClean="0"/>
              <a:t>A. Silicosis</a:t>
            </a:r>
          </a:p>
          <a:p>
            <a:pPr marL="0" indent="0">
              <a:buNone/>
            </a:pPr>
            <a:r>
              <a:rPr lang="en-US" dirty="0" smtClean="0"/>
              <a:t>B. Lung Cancer</a:t>
            </a:r>
          </a:p>
          <a:p>
            <a:pPr marL="0" indent="0">
              <a:buNone/>
            </a:pPr>
            <a:r>
              <a:rPr lang="en-US" dirty="0" smtClean="0"/>
              <a:t>C. </a:t>
            </a:r>
            <a:r>
              <a:rPr lang="en-US" dirty="0"/>
              <a:t>Kidney Disease</a:t>
            </a:r>
          </a:p>
          <a:p>
            <a:pPr marL="0" indent="0">
              <a:buNone/>
            </a:pPr>
            <a:r>
              <a:rPr lang="en-US" dirty="0" smtClean="0"/>
              <a:t>D. </a:t>
            </a:r>
            <a:r>
              <a:rPr lang="en-US" dirty="0"/>
              <a:t>Diabetes</a:t>
            </a:r>
          </a:p>
          <a:p>
            <a:pPr marL="0" indent="0">
              <a:buNone/>
            </a:pPr>
            <a:r>
              <a:rPr lang="en-US" dirty="0" smtClean="0"/>
              <a:t>E. Chronic Obstructive Pulmonary Disease (COPD)</a:t>
            </a:r>
          </a:p>
          <a:p>
            <a:pPr marL="0" indent="0">
              <a:buNone/>
            </a:pPr>
            <a:endParaRPr lang="en-US" dirty="0"/>
          </a:p>
        </p:txBody>
      </p:sp>
    </p:spTree>
    <p:extLst>
      <p:ext uri="{BB962C8B-B14F-4D97-AF65-F5344CB8AC3E}">
        <p14:creationId xmlns:p14="http://schemas.microsoft.com/office/powerpoint/2010/main" val="1106946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gn="ctr"/>
            <a:r>
              <a:rPr lang="en-US" altLang="en-US" sz="2800" b="0" smtClean="0">
                <a:solidFill>
                  <a:schemeClr val="tx1"/>
                </a:solidFill>
              </a:rPr>
              <a:t>Specific tasks or job duties where you will be exposed to silica dust</a:t>
            </a:r>
          </a:p>
        </p:txBody>
      </p:sp>
      <p:sp>
        <p:nvSpPr>
          <p:cNvPr id="2" name="Content Placeholder 1"/>
          <p:cNvSpPr>
            <a:spLocks noGrp="1"/>
          </p:cNvSpPr>
          <p:nvPr>
            <p:ph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gn="ctr"/>
            <a:r>
              <a:rPr lang="en-US" altLang="en-US" sz="2800" b="0" smtClean="0">
                <a:solidFill>
                  <a:schemeClr val="tx1"/>
                </a:solidFill>
              </a:rPr>
              <a:t>Measures we have taken to protect you from silica exposure</a:t>
            </a:r>
          </a:p>
        </p:txBody>
      </p:sp>
      <p:sp>
        <p:nvSpPr>
          <p:cNvPr id="2" name="Content Placeholder 1"/>
          <p:cNvSpPr>
            <a:spLocks noGrp="1"/>
          </p:cNvSpPr>
          <p:nvPr>
            <p:ph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US" altLang="en-US" sz="2800" b="0" smtClean="0">
                <a:solidFill>
                  <a:schemeClr val="tx1"/>
                </a:solidFill>
              </a:rPr>
              <a:t>Our written exposure control plan</a:t>
            </a:r>
          </a:p>
        </p:txBody>
      </p:sp>
      <p:sp>
        <p:nvSpPr>
          <p:cNvPr id="2" name="Content Placeholder 1"/>
          <p:cNvSpPr>
            <a:spLocks noGrp="1"/>
          </p:cNvSpPr>
          <p:nvPr>
            <p:ph idx="1"/>
          </p:nvPr>
        </p:nvSpPr>
        <p:spPr/>
        <p:txBody>
          <a:bodyPr/>
          <a:lstStyle/>
          <a:p>
            <a:endParaRPr lang="en-US"/>
          </a:p>
        </p:txBody>
      </p:sp>
      <p:sp>
        <p:nvSpPr>
          <p:cNvPr id="77827" name="TextBox 1"/>
          <p:cNvSpPr txBox="1">
            <a:spLocks noChangeArrowheads="1"/>
          </p:cNvSpPr>
          <p:nvPr/>
        </p:nvSpPr>
        <p:spPr bwMode="auto">
          <a:xfrm>
            <a:off x="609600" y="424815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In construction our “competent person” is:</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algn="ctr"/>
            <a:r>
              <a:rPr lang="en-US" altLang="en-US" sz="2800" b="0" smtClean="0">
                <a:solidFill>
                  <a:schemeClr val="tx1"/>
                </a:solidFill>
              </a:rPr>
              <a:t>Our medical surveillance program</a:t>
            </a:r>
          </a:p>
        </p:txBody>
      </p:sp>
      <p:sp>
        <p:nvSpPr>
          <p:cNvPr id="79875" name="TextBox 1"/>
          <p:cNvSpPr txBox="1">
            <a:spLocks noChangeArrowheads="1"/>
          </p:cNvSpPr>
          <p:nvPr/>
        </p:nvSpPr>
        <p:spPr bwMode="auto">
          <a:xfrm>
            <a:off x="3505200" y="234315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a:solidFill>
                  <a:srgbClr val="FF0000"/>
                </a:solidFill>
              </a:rPr>
              <a:t>[Optional slide]</a:t>
            </a:r>
          </a:p>
        </p:txBody>
      </p:sp>
      <p:sp>
        <p:nvSpPr>
          <p:cNvPr id="2" name="Content Placeholder 1"/>
          <p:cNvSpPr>
            <a:spLocks noGrp="1"/>
          </p:cNvSpPr>
          <p:nvPr>
            <p:ph idx="1"/>
          </p:nvPr>
        </p:nvSpPr>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0525" y="125413"/>
            <a:ext cx="8382000" cy="479425"/>
          </a:xfrm>
        </p:spPr>
        <p:txBody>
          <a:bodyPr/>
          <a:lstStyle/>
          <a:p>
            <a:pPr algn="ctr"/>
            <a:r>
              <a:rPr lang="en-US" altLang="en-US" sz="2800" b="0" smtClean="0">
                <a:solidFill>
                  <a:schemeClr val="tx1"/>
                </a:solidFill>
              </a:rPr>
              <a:t>Inhaled silica dust scars the lungs</a:t>
            </a:r>
          </a:p>
        </p:txBody>
      </p:sp>
      <p:sp>
        <p:nvSpPr>
          <p:cNvPr id="12293" name="Rectangle 3"/>
          <p:cNvSpPr>
            <a:spLocks noChangeArrowheads="1"/>
          </p:cNvSpPr>
          <p:nvPr/>
        </p:nvSpPr>
        <p:spPr bwMode="auto">
          <a:xfrm>
            <a:off x="390525" y="895350"/>
            <a:ext cx="5324475"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latin typeface="Calibri" panose="020F0502020204030204" pitchFamily="34" charset="0"/>
              </a:rPr>
              <a:t>A lung disease called </a:t>
            </a:r>
            <a:r>
              <a:rPr lang="en-US" altLang="en-US" sz="2400" dirty="0" smtClean="0">
                <a:latin typeface="Calibri" panose="020F0502020204030204" pitchFamily="34" charset="0"/>
              </a:rPr>
              <a:t>silicosis </a:t>
            </a:r>
            <a:r>
              <a:rPr lang="en-US" altLang="en-US" sz="2400" dirty="0">
                <a:latin typeface="Calibri" panose="020F0502020204030204" pitchFamily="34" charset="0"/>
              </a:rPr>
              <a:t>is caused by breathing dust containing silica.</a:t>
            </a:r>
          </a:p>
          <a:p>
            <a:pPr>
              <a:spcBef>
                <a:spcPct val="0"/>
              </a:spcBef>
              <a:spcAft>
                <a:spcPts val="1800"/>
              </a:spcAft>
              <a:buClrTx/>
              <a:buFontTx/>
              <a:buNone/>
            </a:pPr>
            <a:r>
              <a:rPr lang="en-US" altLang="en-US" sz="2400" dirty="0" smtClean="0">
                <a:latin typeface="Calibri" panose="020F0502020204030204" pitchFamily="34" charset="0"/>
              </a:rPr>
              <a:t>The </a:t>
            </a:r>
            <a:r>
              <a:rPr lang="en-US" altLang="en-US" sz="2400" dirty="0">
                <a:latin typeface="Calibri" panose="020F0502020204030204" pitchFamily="34" charset="0"/>
              </a:rPr>
              <a:t>dust causes </a:t>
            </a:r>
            <a:r>
              <a:rPr lang="en-US" altLang="en-US" sz="2400" dirty="0" smtClean="0">
                <a:latin typeface="Calibri" panose="020F0502020204030204" pitchFamily="34" charset="0"/>
              </a:rPr>
              <a:t>fibrosis </a:t>
            </a:r>
            <a:r>
              <a:rPr lang="en-US" altLang="en-US" sz="2400" dirty="0">
                <a:latin typeface="Calibri" panose="020F0502020204030204" pitchFamily="34" charset="0"/>
              </a:rPr>
              <a:t>or scar tissue in the lungs.</a:t>
            </a:r>
          </a:p>
          <a:p>
            <a:pPr>
              <a:spcBef>
                <a:spcPct val="0"/>
              </a:spcBef>
              <a:spcAft>
                <a:spcPts val="1800"/>
              </a:spcAft>
              <a:buClrTx/>
              <a:buFontTx/>
              <a:buNone/>
            </a:pPr>
            <a:r>
              <a:rPr lang="en-US" altLang="en-US" sz="2400" dirty="0" smtClean="0">
                <a:latin typeface="Calibri" panose="020F0502020204030204" pitchFamily="34" charset="0"/>
              </a:rPr>
              <a:t>This </a:t>
            </a:r>
            <a:r>
              <a:rPr lang="en-US" altLang="en-US" sz="2400" dirty="0">
                <a:latin typeface="Calibri" panose="020F0502020204030204" pitchFamily="34" charset="0"/>
              </a:rPr>
              <a:t>reduces the lung’s ability to extract oxygen from the air.</a:t>
            </a:r>
          </a:p>
          <a:p>
            <a:pPr>
              <a:spcBef>
                <a:spcPct val="0"/>
              </a:spcBef>
              <a:spcAft>
                <a:spcPts val="1800"/>
              </a:spcAft>
              <a:buClrTx/>
              <a:buFontTx/>
              <a:buNone/>
            </a:pPr>
            <a:r>
              <a:rPr lang="en-US" altLang="en-US" sz="2400" b="1" u="sng" dirty="0" smtClean="0">
                <a:solidFill>
                  <a:srgbClr val="000000"/>
                </a:solidFill>
                <a:latin typeface="Calibri" panose="020F0502020204030204" pitchFamily="34" charset="0"/>
              </a:rPr>
              <a:t>There </a:t>
            </a:r>
            <a:r>
              <a:rPr lang="en-US" altLang="en-US" sz="2400" b="1" u="sng" dirty="0">
                <a:solidFill>
                  <a:srgbClr val="000000"/>
                </a:solidFill>
                <a:latin typeface="Calibri" panose="020F0502020204030204" pitchFamily="34" charset="0"/>
              </a:rPr>
              <a:t>is no cure.</a:t>
            </a:r>
            <a:endParaRPr lang="en-US" altLang="en-US" sz="2400" u="sng" dirty="0">
              <a:solidFill>
                <a:srgbClr val="000000"/>
              </a:solidFill>
              <a:latin typeface="Microsoft Sans Serif" panose="020B0604020202020204" pitchFamily="34" charset="0"/>
            </a:endParaRPr>
          </a:p>
        </p:txBody>
      </p:sp>
      <p:cxnSp>
        <p:nvCxnSpPr>
          <p:cNvPr id="12" name="Straight Arrow Connector 11" descr="arrow pointing to lung photo"/>
          <p:cNvCxnSpPr/>
          <p:nvPr/>
        </p:nvCxnSpPr>
        <p:spPr>
          <a:xfrm>
            <a:off x="4267200" y="2425700"/>
            <a:ext cx="1752600" cy="450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2291" name="Picture 1" descr="lungs with scar tissue" title="lungs"/>
          <p:cNvPicPr>
            <a:picLocks noChangeAspect="1"/>
          </p:cNvPicPr>
          <p:nvPr/>
        </p:nvPicPr>
        <p:blipFill>
          <a:blip r:embed="rId4"/>
          <a:srcRect/>
          <a:stretch>
            <a:fillRect/>
          </a:stretch>
        </p:blipFill>
        <p:spPr bwMode="auto">
          <a:xfrm>
            <a:off x="6172200" y="808038"/>
            <a:ext cx="2309813"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ChangeArrowheads="1"/>
          </p:cNvSpPr>
          <p:nvPr/>
        </p:nvSpPr>
        <p:spPr bwMode="auto">
          <a:xfrm>
            <a:off x="6592888" y="4505325"/>
            <a:ext cx="17367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t>Yale Rosen in Creative Commons</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algn="ctr"/>
            <a:r>
              <a:rPr lang="en-US" altLang="en-US" b="0" smtClean="0">
                <a:solidFill>
                  <a:schemeClr val="tx1"/>
                </a:solidFill>
              </a:rPr>
              <a:t>Additional information</a:t>
            </a:r>
          </a:p>
        </p:txBody>
      </p:sp>
      <p:sp>
        <p:nvSpPr>
          <p:cNvPr id="81923" name="TextBox 1"/>
          <p:cNvSpPr txBox="1">
            <a:spLocks noChangeArrowheads="1"/>
          </p:cNvSpPr>
          <p:nvPr/>
        </p:nvSpPr>
        <p:spPr bwMode="auto">
          <a:xfrm>
            <a:off x="533400" y="1352550"/>
            <a:ext cx="83058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hlinkClick r:id="rId4"/>
              </a:rPr>
              <a:t>L &amp; I – DOSH silica </a:t>
            </a:r>
            <a:r>
              <a:rPr lang="en-US" altLang="en-US" sz="2400" dirty="0" smtClean="0">
                <a:hlinkClick r:id="rId4"/>
              </a:rPr>
              <a:t>webpage</a:t>
            </a:r>
            <a:endParaRPr lang="en-US" altLang="en-US" sz="2400" dirty="0"/>
          </a:p>
          <a:p>
            <a:pPr>
              <a:spcBef>
                <a:spcPct val="0"/>
              </a:spcBef>
              <a:spcAft>
                <a:spcPts val="1800"/>
              </a:spcAft>
              <a:buClrTx/>
              <a:buFontTx/>
              <a:buNone/>
            </a:pPr>
            <a:r>
              <a:rPr lang="en-US" altLang="en-US" sz="2400" dirty="0">
                <a:hlinkClick r:id="rId5"/>
              </a:rPr>
              <a:t>Managing silica at construction sites – DOSH Silica </a:t>
            </a:r>
            <a:r>
              <a:rPr lang="en-US" altLang="en-US" sz="2400" dirty="0" smtClean="0">
                <a:hlinkClick r:id="rId5"/>
              </a:rPr>
              <a:t>Tool</a:t>
            </a:r>
            <a:endParaRPr lang="en-US" altLang="en-US" sz="2400" dirty="0"/>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133350"/>
            <a:ext cx="8382000" cy="479425"/>
          </a:xfrm>
        </p:spPr>
        <p:txBody>
          <a:bodyPr/>
          <a:lstStyle/>
          <a:p>
            <a:pPr algn="ctr"/>
            <a:r>
              <a:rPr lang="en-US" altLang="en-US" b="0" smtClean="0">
                <a:solidFill>
                  <a:schemeClr val="tx1"/>
                </a:solidFill>
              </a:rPr>
              <a:t>Lung damage from silica</a:t>
            </a:r>
          </a:p>
        </p:txBody>
      </p:sp>
      <p:pic>
        <p:nvPicPr>
          <p:cNvPr id="14339" name="Picture 1" descr="magnified silica dust" title="magnified silica"/>
          <p:cNvPicPr>
            <a:picLocks noChangeAspect="1"/>
          </p:cNvPicPr>
          <p:nvPr/>
        </p:nvPicPr>
        <p:blipFill>
          <a:blip r:embed="rId4"/>
          <a:srcRect/>
          <a:stretch>
            <a:fillRect/>
          </a:stretch>
        </p:blipFill>
        <p:spPr bwMode="auto">
          <a:xfrm>
            <a:off x="381000" y="742950"/>
            <a:ext cx="276542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Rectangle 2"/>
          <p:cNvSpPr>
            <a:spLocks noChangeArrowheads="1"/>
          </p:cNvSpPr>
          <p:nvPr/>
        </p:nvSpPr>
        <p:spPr bwMode="auto">
          <a:xfrm rot="5400000">
            <a:off x="2342357" y="2229644"/>
            <a:ext cx="20113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dirty="0"/>
              <a:t>Center for Disease Control (CDC) photo</a:t>
            </a:r>
          </a:p>
        </p:txBody>
      </p:sp>
      <p:sp>
        <p:nvSpPr>
          <p:cNvPr id="14341" name="TextBox 3"/>
          <p:cNvSpPr txBox="1">
            <a:spLocks noChangeArrowheads="1"/>
          </p:cNvSpPr>
          <p:nvPr/>
        </p:nvSpPr>
        <p:spPr bwMode="auto">
          <a:xfrm>
            <a:off x="484187" y="3563144"/>
            <a:ext cx="2559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1800"/>
              <a:t>Silica dust magnified</a:t>
            </a:r>
          </a:p>
        </p:txBody>
      </p:sp>
      <p:pic>
        <p:nvPicPr>
          <p:cNvPr id="14340" name="Picture 2" descr="diagram of human lungs" title="lungs"/>
          <p:cNvPicPr>
            <a:picLocks noChangeAspect="1"/>
          </p:cNvPicPr>
          <p:nvPr/>
        </p:nvPicPr>
        <p:blipFill>
          <a:blip r:embed="rId5"/>
          <a:srcRect/>
          <a:stretch>
            <a:fillRect/>
          </a:stretch>
        </p:blipFill>
        <p:spPr bwMode="auto">
          <a:xfrm>
            <a:off x="5414963" y="895350"/>
            <a:ext cx="32527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4"/>
          <p:cNvSpPr>
            <a:spLocks noChangeArrowheads="1"/>
          </p:cNvSpPr>
          <p:nvPr/>
        </p:nvSpPr>
        <p:spPr bwMode="auto">
          <a:xfrm>
            <a:off x="3124200" y="3790950"/>
            <a:ext cx="2790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a:t>Lung damage occurs here in the alveoli</a:t>
            </a:r>
          </a:p>
        </p:txBody>
      </p:sp>
      <p:cxnSp>
        <p:nvCxnSpPr>
          <p:cNvPr id="7" name="Straight Arrow Connector 6" descr="arrow pointing to image of alveoli" title="arrow"/>
          <p:cNvCxnSpPr/>
          <p:nvPr/>
        </p:nvCxnSpPr>
        <p:spPr>
          <a:xfrm>
            <a:off x="5105400" y="4248150"/>
            <a:ext cx="1219200" cy="76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79488" y="1804776"/>
            <a:ext cx="338554" cy="1914948"/>
          </a:xfrm>
          <a:prstGeom prst="rect">
            <a:avLst/>
          </a:prstGeom>
          <a:noFill/>
        </p:spPr>
        <p:txBody>
          <a:bodyPr vert="vert" wrap="none" rtlCol="0">
            <a:spAutoFit/>
          </a:bodyPr>
          <a:lstStyle/>
          <a:p>
            <a:pPr algn="ctr"/>
            <a:r>
              <a:rPr lang="en-US" sz="1000" dirty="0" smtClean="0"/>
              <a:t>Lungpictures.org(public domain)</a:t>
            </a:r>
            <a:endParaRPr lang="en-US" sz="10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133350"/>
            <a:ext cx="8382000" cy="479425"/>
          </a:xfrm>
        </p:spPr>
        <p:txBody>
          <a:bodyPr/>
          <a:lstStyle/>
          <a:p>
            <a:pPr algn="ctr"/>
            <a:r>
              <a:rPr lang="en-US" altLang="en-US" b="0" smtClean="0">
                <a:solidFill>
                  <a:schemeClr val="tx1"/>
                </a:solidFill>
              </a:rPr>
              <a:t>Silica Health Hazards</a:t>
            </a:r>
          </a:p>
        </p:txBody>
      </p:sp>
      <p:sp>
        <p:nvSpPr>
          <p:cNvPr id="16388" name="Rectangle 2"/>
          <p:cNvSpPr>
            <a:spLocks noChangeArrowheads="1"/>
          </p:cNvSpPr>
          <p:nvPr/>
        </p:nvSpPr>
        <p:spPr bwMode="auto">
          <a:xfrm>
            <a:off x="401638" y="1047750"/>
            <a:ext cx="57150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342900" indent="-342900">
              <a:spcBef>
                <a:spcPct val="0"/>
              </a:spcBef>
              <a:spcAft>
                <a:spcPts val="1800"/>
              </a:spcAft>
              <a:buClrTx/>
            </a:pPr>
            <a:r>
              <a:rPr lang="en-US" altLang="en-US" sz="2400" dirty="0">
                <a:solidFill>
                  <a:srgbClr val="000000"/>
                </a:solidFill>
                <a:latin typeface="Calibri" panose="020F0502020204030204" pitchFamily="34" charset="0"/>
              </a:rPr>
              <a:t>Acute silicosis may develop after very short periods of high exposure to silica dust.</a:t>
            </a:r>
          </a:p>
          <a:p>
            <a:pPr marL="342900" indent="-342900">
              <a:spcBef>
                <a:spcPct val="0"/>
              </a:spcBef>
              <a:spcAft>
                <a:spcPts val="1800"/>
              </a:spcAft>
              <a:buClrTx/>
            </a:pPr>
            <a:r>
              <a:rPr lang="en-US" altLang="en-US" sz="2400" dirty="0" smtClean="0">
                <a:solidFill>
                  <a:srgbClr val="000000"/>
                </a:solidFill>
                <a:latin typeface="Calibri" panose="020F0502020204030204" pitchFamily="34" charset="0"/>
              </a:rPr>
              <a:t>Chronic </a:t>
            </a:r>
            <a:r>
              <a:rPr lang="en-US" altLang="en-US" sz="2400" dirty="0">
                <a:solidFill>
                  <a:srgbClr val="000000"/>
                </a:solidFill>
                <a:latin typeface="Calibri" panose="020F0502020204030204" pitchFamily="34" charset="0"/>
              </a:rPr>
              <a:t>silicosis develops after many years of lower levels of exposure.</a:t>
            </a:r>
          </a:p>
          <a:p>
            <a:pPr marL="342900" indent="-342900">
              <a:spcBef>
                <a:spcPct val="0"/>
              </a:spcBef>
              <a:spcAft>
                <a:spcPts val="1800"/>
              </a:spcAft>
              <a:buClrTx/>
            </a:pPr>
            <a:r>
              <a:rPr lang="en-US" altLang="en-US" sz="2400" dirty="0" smtClean="0">
                <a:solidFill>
                  <a:srgbClr val="000000"/>
                </a:solidFill>
                <a:latin typeface="Calibri" panose="020F0502020204030204" pitchFamily="34" charset="0"/>
              </a:rPr>
              <a:t>Susceptibility </a:t>
            </a:r>
            <a:r>
              <a:rPr lang="en-US" altLang="en-US" sz="2400" dirty="0">
                <a:solidFill>
                  <a:srgbClr val="000000"/>
                </a:solidFill>
                <a:latin typeface="Calibri" panose="020F0502020204030204" pitchFamily="34" charset="0"/>
              </a:rPr>
              <a:t>to other lung diseases and infections like tuberculosis</a:t>
            </a:r>
          </a:p>
          <a:p>
            <a:pPr marL="342900" indent="-342900">
              <a:spcBef>
                <a:spcPct val="0"/>
              </a:spcBef>
              <a:spcAft>
                <a:spcPts val="1800"/>
              </a:spcAft>
              <a:buClrTx/>
            </a:pPr>
            <a:r>
              <a:rPr lang="en-US" altLang="en-US" sz="2400" dirty="0" smtClean="0">
                <a:solidFill>
                  <a:srgbClr val="000000"/>
                </a:solidFill>
                <a:latin typeface="Calibri" panose="020F0502020204030204" pitchFamily="34" charset="0"/>
              </a:rPr>
              <a:t>Kidney </a:t>
            </a:r>
            <a:r>
              <a:rPr lang="en-US" altLang="en-US" sz="2400" dirty="0">
                <a:solidFill>
                  <a:srgbClr val="000000"/>
                </a:solidFill>
                <a:latin typeface="Calibri" panose="020F0502020204030204" pitchFamily="34" charset="0"/>
              </a:rPr>
              <a:t>disease</a:t>
            </a:r>
            <a:endParaRPr lang="en-US" altLang="en-US" sz="2400" dirty="0">
              <a:solidFill>
                <a:srgbClr val="000000"/>
              </a:solidFill>
              <a:latin typeface="Microsoft Sans Serif" panose="020B0604020202020204" pitchFamily="34" charset="0"/>
            </a:endParaRPr>
          </a:p>
        </p:txBody>
      </p:sp>
      <p:pic>
        <p:nvPicPr>
          <p:cNvPr id="16387" name="Picture 1" descr="man wearing breathing respirator" title="man with respirator"/>
          <p:cNvPicPr>
            <a:picLocks noChangeAspect="1"/>
          </p:cNvPicPr>
          <p:nvPr/>
        </p:nvPicPr>
        <p:blipFill>
          <a:blip r:embed="rId4"/>
          <a:srcRect/>
          <a:stretch>
            <a:fillRect/>
          </a:stretch>
        </p:blipFill>
        <p:spPr bwMode="auto">
          <a:xfrm>
            <a:off x="6553200" y="1123950"/>
            <a:ext cx="2466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1"/>
          <p:cNvSpPr>
            <a:spLocks noChangeArrowheads="1"/>
          </p:cNvSpPr>
          <p:nvPr/>
        </p:nvSpPr>
        <p:spPr bwMode="auto">
          <a:xfrm>
            <a:off x="7215187" y="3943350"/>
            <a:ext cx="1143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800">
                <a:solidFill>
                  <a:srgbClr val="000000"/>
                </a:solidFill>
                <a:latin typeface="Calibri" panose="020F0502020204030204" pitchFamily="34" charset="0"/>
              </a:rPr>
              <a:t>fotosearch.com/clipart</a:t>
            </a:r>
            <a:endParaRPr lang="en-US" altLang="en-US" sz="800">
              <a:solidFill>
                <a:srgbClr val="000000"/>
              </a:solidFill>
              <a:latin typeface="Microsoft Sans Serif"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altLang="en-US" sz="2400" b="0" dirty="0" smtClean="0">
                <a:hlinkClick r:id="rId4"/>
              </a:rPr>
              <a:t>Video – “Deadly Dust: A bricklayer’s job nearly kills him”</a:t>
            </a:r>
            <a:endParaRPr lang="en-US" altLang="en-US" sz="2400" b="0" dirty="0" smtClean="0"/>
          </a:p>
        </p:txBody>
      </p:sp>
      <p:pic>
        <p:nvPicPr>
          <p:cNvPr id="3" name="Picture 2" descr="Former bricklayer Chris Johnson in a house being interviewed for a video telling his story." title="Video still image">
            <a:hlinkClick r:id="rId5"/>
          </p:cNvPr>
          <p:cNvPicPr>
            <a:picLocks noChangeAspect="1"/>
          </p:cNvPicPr>
          <p:nvPr/>
        </p:nvPicPr>
        <p:blipFill>
          <a:blip r:embed="rId6"/>
          <a:stretch>
            <a:fillRect/>
          </a:stretch>
        </p:blipFill>
        <p:spPr>
          <a:xfrm>
            <a:off x="1447800" y="989963"/>
            <a:ext cx="5991225" cy="3719488"/>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b="0" dirty="0" smtClean="0">
                <a:solidFill>
                  <a:schemeClr val="tx1"/>
                </a:solidFill>
              </a:rPr>
              <a:t>Symptoms of silicosis</a:t>
            </a:r>
          </a:p>
        </p:txBody>
      </p:sp>
      <p:sp>
        <p:nvSpPr>
          <p:cNvPr id="19461" name="Rectangle 4"/>
          <p:cNvSpPr>
            <a:spLocks noChangeArrowheads="1"/>
          </p:cNvSpPr>
          <p:nvPr/>
        </p:nvSpPr>
        <p:spPr bwMode="auto">
          <a:xfrm>
            <a:off x="304800" y="1111250"/>
            <a:ext cx="5105400"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342900" indent="-342900">
              <a:spcBef>
                <a:spcPct val="0"/>
              </a:spcBef>
              <a:spcAft>
                <a:spcPts val="1800"/>
              </a:spcAft>
              <a:buClrTx/>
            </a:pPr>
            <a:r>
              <a:rPr lang="en-US" altLang="en-US" sz="2400" dirty="0">
                <a:solidFill>
                  <a:srgbClr val="000000"/>
                </a:solidFill>
                <a:latin typeface="Calibri" panose="020F0502020204030204" pitchFamily="34" charset="0"/>
              </a:rPr>
              <a:t>Early stages go unnoticed.</a:t>
            </a:r>
          </a:p>
          <a:p>
            <a:pPr marL="342900" indent="-342900">
              <a:spcBef>
                <a:spcPct val="0"/>
              </a:spcBef>
              <a:spcAft>
                <a:spcPts val="1800"/>
              </a:spcAft>
              <a:buClrTx/>
            </a:pPr>
            <a:r>
              <a:rPr lang="en-US" altLang="en-US" sz="2400" dirty="0" smtClean="0">
                <a:solidFill>
                  <a:srgbClr val="000000"/>
                </a:solidFill>
                <a:latin typeface="Calibri" panose="020F0502020204030204" pitchFamily="34" charset="0"/>
              </a:rPr>
              <a:t>Continued </a:t>
            </a:r>
            <a:r>
              <a:rPr lang="en-US" altLang="en-US" sz="2400" dirty="0">
                <a:solidFill>
                  <a:srgbClr val="000000"/>
                </a:solidFill>
                <a:latin typeface="Calibri" panose="020F0502020204030204" pitchFamily="34" charset="0"/>
              </a:rPr>
              <a:t>exposure results in shortness of breath during exercise.</a:t>
            </a:r>
          </a:p>
          <a:p>
            <a:pPr marL="342900" indent="-342900">
              <a:spcBef>
                <a:spcPct val="0"/>
              </a:spcBef>
              <a:spcAft>
                <a:spcPts val="1800"/>
              </a:spcAft>
              <a:buClrTx/>
            </a:pPr>
            <a:r>
              <a:rPr lang="en-US" altLang="en-US" sz="2400" dirty="0" smtClean="0">
                <a:solidFill>
                  <a:srgbClr val="000000"/>
                </a:solidFill>
                <a:latin typeface="Calibri" panose="020F0502020204030204" pitchFamily="34" charset="0"/>
              </a:rPr>
              <a:t>Prolonged </a:t>
            </a:r>
            <a:r>
              <a:rPr lang="en-US" altLang="en-US" sz="2400" dirty="0">
                <a:solidFill>
                  <a:srgbClr val="000000"/>
                </a:solidFill>
                <a:latin typeface="Calibri" panose="020F0502020204030204" pitchFamily="34" charset="0"/>
              </a:rPr>
              <a:t>high exposure can lead to extreme shortness of breath, chest pain, respiratory failure and death.</a:t>
            </a:r>
            <a:endParaRPr lang="en-US" altLang="en-US" sz="2400" dirty="0">
              <a:solidFill>
                <a:srgbClr val="000000"/>
              </a:solidFill>
              <a:latin typeface="Microsoft Sans Serif" panose="020B0604020202020204" pitchFamily="34" charset="0"/>
            </a:endParaRPr>
          </a:p>
        </p:txBody>
      </p:sp>
      <p:pic>
        <p:nvPicPr>
          <p:cNvPr id="19459" name="Picture 2" descr="Person holding sign saying &quot;we can't breathe&quot;" title="can't breathe"/>
          <p:cNvPicPr>
            <a:picLocks noChangeAspect="1"/>
          </p:cNvPicPr>
          <p:nvPr/>
        </p:nvPicPr>
        <p:blipFill>
          <a:blip r:embed="rId4"/>
          <a:srcRect/>
          <a:stretch>
            <a:fillRect/>
          </a:stretch>
        </p:blipFill>
        <p:spPr bwMode="auto">
          <a:xfrm>
            <a:off x="5943600" y="1123950"/>
            <a:ext cx="2328863"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p:cNvSpPr>
            <a:spLocks noChangeArrowheads="1"/>
          </p:cNvSpPr>
          <p:nvPr/>
        </p:nvSpPr>
        <p:spPr bwMode="auto">
          <a:xfrm rot="5400000">
            <a:off x="7270750" y="2464594"/>
            <a:ext cx="2438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Creative Commons - The All-Nite images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0213" y="133350"/>
            <a:ext cx="8382000" cy="479425"/>
          </a:xfrm>
        </p:spPr>
        <p:txBody>
          <a:bodyPr/>
          <a:lstStyle/>
          <a:p>
            <a:pPr algn="ctr"/>
            <a:r>
              <a:rPr lang="en-US" altLang="en-US" b="0" smtClean="0"/>
              <a:t>Silica exposure limits</a:t>
            </a:r>
          </a:p>
        </p:txBody>
      </p:sp>
      <p:sp>
        <p:nvSpPr>
          <p:cNvPr id="21507" name="Rectangle 2"/>
          <p:cNvSpPr>
            <a:spLocks noChangeArrowheads="1"/>
          </p:cNvSpPr>
          <p:nvPr/>
        </p:nvSpPr>
        <p:spPr bwMode="auto">
          <a:xfrm>
            <a:off x="112713" y="1047750"/>
            <a:ext cx="5181600"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spcAft>
                <a:spcPts val="1800"/>
              </a:spcAft>
              <a:buClrTx/>
              <a:buFontTx/>
              <a:buNone/>
            </a:pPr>
            <a:r>
              <a:rPr lang="en-US" altLang="en-US" sz="2400" dirty="0">
                <a:solidFill>
                  <a:srgbClr val="000000"/>
                </a:solidFill>
                <a:latin typeface="Calibri" panose="020F0502020204030204" pitchFamily="34" charset="0"/>
              </a:rPr>
              <a:t>The safest amount of silica in the air is zero</a:t>
            </a:r>
            <a:r>
              <a:rPr lang="en-US" altLang="en-US" sz="2400" dirty="0" smtClean="0">
                <a:solidFill>
                  <a:srgbClr val="000000"/>
                </a:solidFill>
                <a:latin typeface="Calibri" panose="020F0502020204030204" pitchFamily="34" charset="0"/>
              </a:rPr>
              <a:t>.</a:t>
            </a:r>
            <a:endParaRPr lang="en-US" altLang="en-US" sz="2400" dirty="0">
              <a:solidFill>
                <a:srgbClr val="000000"/>
              </a:solidFill>
              <a:latin typeface="Calibri" panose="020F0502020204030204" pitchFamily="34" charset="0"/>
            </a:endParaRPr>
          </a:p>
          <a:p>
            <a:pPr>
              <a:spcBef>
                <a:spcPct val="0"/>
              </a:spcBef>
              <a:spcAft>
                <a:spcPts val="1800"/>
              </a:spcAft>
              <a:buClrTx/>
              <a:buFontTx/>
              <a:buNone/>
            </a:pPr>
            <a:r>
              <a:rPr lang="en-US" altLang="en-US" sz="2400" dirty="0">
                <a:solidFill>
                  <a:srgbClr val="000000"/>
                </a:solidFill>
                <a:latin typeface="Calibri" panose="020F0502020204030204" pitchFamily="34" charset="0"/>
              </a:rPr>
              <a:t>This is the legal limit set by L &amp;I </a:t>
            </a:r>
          </a:p>
          <a:p>
            <a:pPr>
              <a:spcBef>
                <a:spcPct val="0"/>
              </a:spcBef>
              <a:spcAft>
                <a:spcPts val="1800"/>
              </a:spcAft>
              <a:buClrTx/>
              <a:buFontTx/>
              <a:buNone/>
            </a:pPr>
            <a:r>
              <a:rPr lang="en-US" altLang="en-US" sz="2400" dirty="0">
                <a:solidFill>
                  <a:srgbClr val="000000"/>
                </a:solidFill>
                <a:latin typeface="Calibri" panose="020F0502020204030204" pitchFamily="34" charset="0"/>
              </a:rPr>
              <a:t>This 8-hour average limit is called a “permissible exposure limit” or “</a:t>
            </a:r>
            <a:r>
              <a:rPr lang="en-US" altLang="en-US" sz="2400" dirty="0" err="1">
                <a:solidFill>
                  <a:srgbClr val="000000"/>
                </a:solidFill>
                <a:latin typeface="Calibri" panose="020F0502020204030204" pitchFamily="34" charset="0"/>
              </a:rPr>
              <a:t>PEL</a:t>
            </a:r>
            <a:r>
              <a:rPr lang="en-US" altLang="en-US" sz="2400" dirty="0" smtClean="0">
                <a:solidFill>
                  <a:srgbClr val="000000"/>
                </a:solidFill>
                <a:latin typeface="Calibri" panose="020F0502020204030204" pitchFamily="34" charset="0"/>
              </a:rPr>
              <a:t>”</a:t>
            </a:r>
            <a:endParaRPr lang="en-US" altLang="en-US" sz="2400" dirty="0">
              <a:solidFill>
                <a:srgbClr val="000000"/>
              </a:solidFill>
              <a:latin typeface="Calibri" panose="020F0502020204030204" pitchFamily="34" charset="0"/>
            </a:endParaRPr>
          </a:p>
          <a:p>
            <a:pPr>
              <a:spcBef>
                <a:spcPct val="0"/>
              </a:spcBef>
              <a:spcAft>
                <a:spcPts val="1800"/>
              </a:spcAft>
              <a:buClrTx/>
              <a:buFontTx/>
              <a:buNone/>
            </a:pPr>
            <a:r>
              <a:rPr lang="en-US" altLang="en-US" sz="2400" dirty="0">
                <a:solidFill>
                  <a:srgbClr val="000000"/>
                </a:solidFill>
                <a:latin typeface="Calibri" panose="020F0502020204030204" pitchFamily="34" charset="0"/>
              </a:rPr>
              <a:t>This limit is for </a:t>
            </a:r>
            <a:r>
              <a:rPr lang="en-US" altLang="en-US" sz="2400" dirty="0" err="1">
                <a:solidFill>
                  <a:srgbClr val="000000"/>
                </a:solidFill>
                <a:latin typeface="Calibri" panose="020F0502020204030204" pitchFamily="34" charset="0"/>
              </a:rPr>
              <a:t>respirable</a:t>
            </a:r>
            <a:r>
              <a:rPr lang="en-US" altLang="en-US" sz="2400" dirty="0">
                <a:solidFill>
                  <a:srgbClr val="000000"/>
                </a:solidFill>
                <a:latin typeface="Calibri" panose="020F0502020204030204" pitchFamily="34" charset="0"/>
              </a:rPr>
              <a:t> (fine) dust</a:t>
            </a:r>
            <a:endParaRPr lang="en-US" altLang="en-US" sz="2400" dirty="0">
              <a:solidFill>
                <a:srgbClr val="000000"/>
              </a:solidFill>
              <a:latin typeface="Microsoft Sans Serif" panose="020B0604020202020204" pitchFamily="34" charset="0"/>
            </a:endParaRPr>
          </a:p>
        </p:txBody>
      </p:sp>
      <p:pic>
        <p:nvPicPr>
          <p:cNvPr id="21510" name="Picture 5" descr="arrow pointing to image of cub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300288"/>
            <a:ext cx="14382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descr="graphic of square cube with dimension of one meter representing a cubic meter of air" title="cube"/>
          <p:cNvPicPr>
            <a:picLocks noChangeAspect="1"/>
          </p:cNvPicPr>
          <p:nvPr/>
        </p:nvPicPr>
        <p:blipFill>
          <a:blip r:embed="rId5"/>
          <a:srcRect/>
          <a:stretch>
            <a:fillRect/>
          </a:stretch>
        </p:blipFill>
        <p:spPr bwMode="auto">
          <a:xfrm>
            <a:off x="5487194" y="895350"/>
            <a:ext cx="3484563"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5795169" y="2300288"/>
            <a:ext cx="2868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spcBef>
                <a:spcPct val="0"/>
              </a:spcBef>
              <a:buClrTx/>
              <a:buFontTx/>
              <a:buNone/>
            </a:pPr>
            <a:r>
              <a:rPr lang="en-US" altLang="en-US" sz="1800" dirty="0"/>
              <a:t>In the air – 50 micrograms per cubic meter</a:t>
            </a:r>
          </a:p>
        </p:txBody>
      </p:sp>
      <p:sp>
        <p:nvSpPr>
          <p:cNvPr id="21511" name="Rectangle 6"/>
          <p:cNvSpPr>
            <a:spLocks noChangeArrowheads="1"/>
          </p:cNvSpPr>
          <p:nvPr/>
        </p:nvSpPr>
        <p:spPr bwMode="auto">
          <a:xfrm>
            <a:off x="5557838" y="4351338"/>
            <a:ext cx="33432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algn="ctr">
              <a:spcBef>
                <a:spcPct val="0"/>
              </a:spcBef>
              <a:buClrTx/>
              <a:buFontTx/>
              <a:buNone/>
            </a:pPr>
            <a:r>
              <a:rPr lang="en-US" altLang="en-US" sz="800"/>
              <a:t>trashedgraphics.com/high-resolution-renderings-of-transparent-boxes</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983456-c:\users\locd235\downloads\silicahazards pptnovember2018.ppt"/>
  <p:tag name="ARTICULATE_PRESENTER_VERSION" val="8"/>
  <p:tag name="ARTICULATE_SLIDE_COUNT" val="40"/>
  <p:tag name="ARTICULATE_SLIDE_THUMBNAIL_REFRESH" val="1"/>
  <p:tag name="ARTICULATE_DESIGN_ID_DEFAULT DESIGN" val="xPat8uEk"/>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4D4D4D"/>
        </a:dk2>
        <a:lt2>
          <a:srgbClr val="808080"/>
        </a:lt2>
        <a:accent1>
          <a:srgbClr val="E2E0CC"/>
        </a:accent1>
        <a:accent2>
          <a:srgbClr val="5F5F5F"/>
        </a:accent2>
        <a:accent3>
          <a:srgbClr val="FFFFFF"/>
        </a:accent3>
        <a:accent4>
          <a:srgbClr val="000000"/>
        </a:accent4>
        <a:accent5>
          <a:srgbClr val="EEEDE2"/>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4D4D4D"/>
        </a:dk2>
        <a:lt2>
          <a:srgbClr val="808080"/>
        </a:lt2>
        <a:accent1>
          <a:srgbClr val="EAEAEA"/>
        </a:accent1>
        <a:accent2>
          <a:srgbClr val="5F5F5F"/>
        </a:accent2>
        <a:accent3>
          <a:srgbClr val="FFFFFF"/>
        </a:accent3>
        <a:accent4>
          <a:srgbClr val="000000"/>
        </a:accent4>
        <a:accent5>
          <a:srgbClr val="F3F3F3"/>
        </a:accent5>
        <a:accent6>
          <a:srgbClr val="555555"/>
        </a:accent6>
        <a:hlink>
          <a:srgbClr val="005595"/>
        </a:hlink>
        <a:folHlink>
          <a:srgbClr val="21A0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4D4D4D"/>
        </a:dk2>
        <a:lt2>
          <a:srgbClr val="808080"/>
        </a:lt2>
        <a:accent1>
          <a:srgbClr val="EAEAEA"/>
        </a:accent1>
        <a:accent2>
          <a:srgbClr val="EA6D1F"/>
        </a:accent2>
        <a:accent3>
          <a:srgbClr val="FFFFFF"/>
        </a:accent3>
        <a:accent4>
          <a:srgbClr val="000000"/>
        </a:accent4>
        <a:accent5>
          <a:srgbClr val="F3F3F3"/>
        </a:accent5>
        <a:accent6>
          <a:srgbClr val="D4621B"/>
        </a:accent6>
        <a:hlink>
          <a:srgbClr val="005595"/>
        </a:hlink>
        <a:folHlink>
          <a:srgbClr val="21A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TotalTime>
  <Words>3642</Words>
  <Application>Microsoft Office PowerPoint</Application>
  <PresentationFormat>On-screen Show (16:9)</PresentationFormat>
  <Paragraphs>271</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Microsoft Sans Serif</vt:lpstr>
      <vt:lpstr>Times New Roman</vt:lpstr>
      <vt:lpstr>Verdana</vt:lpstr>
      <vt:lpstr>Wingdings</vt:lpstr>
      <vt:lpstr>Default Design</vt:lpstr>
      <vt:lpstr>Silica It’s More Than Just Dust</vt:lpstr>
      <vt:lpstr>What topics will be covered</vt:lpstr>
      <vt:lpstr>What is silica?</vt:lpstr>
      <vt:lpstr>Inhaled silica dust scars the lungs</vt:lpstr>
      <vt:lpstr>Lung damage from silica</vt:lpstr>
      <vt:lpstr>Silica Health Hazards</vt:lpstr>
      <vt:lpstr>Video – “Deadly Dust: A bricklayer’s job nearly kills him”</vt:lpstr>
      <vt:lpstr>Symptoms of silicosis</vt:lpstr>
      <vt:lpstr>Silica exposure limits</vt:lpstr>
      <vt:lpstr>Silica exposure in construction</vt:lpstr>
      <vt:lpstr>The risk of silica exposure</vt:lpstr>
      <vt:lpstr>Silica exposure – rock drilling</vt:lpstr>
      <vt:lpstr>Silica exposure – jack hammering</vt:lpstr>
      <vt:lpstr>Using water on a jackhammer</vt:lpstr>
      <vt:lpstr>Concrete pavement cutter</vt:lpstr>
      <vt:lpstr>Controlling dust on a hand-held power saw</vt:lpstr>
      <vt:lpstr>Controlling dust on a hand-held power saw (continued)</vt:lpstr>
      <vt:lpstr>Masonry saw – brick and cinder block cutting</vt:lpstr>
      <vt:lpstr>Tuckpointing with and without exhaust ventilation (vacuum)</vt:lpstr>
      <vt:lpstr>Cutting concrete siding with a power saw</vt:lpstr>
      <vt:lpstr>Concrete sanding</vt:lpstr>
      <vt:lpstr>Don’t dry sweep or use compressed air on concrete</vt:lpstr>
      <vt:lpstr>Building demolition</vt:lpstr>
      <vt:lpstr>Sandblasting</vt:lpstr>
      <vt:lpstr>Dusty roads and construction sites</vt:lpstr>
      <vt:lpstr>Stone countertops</vt:lpstr>
      <vt:lpstr>Other jobs involving silica</vt:lpstr>
      <vt:lpstr>Respirators must be used if silica dust can’t be controlled with water or ventilation</vt:lpstr>
      <vt:lpstr>Make sure your respirator is working every time you wear it.</vt:lpstr>
      <vt:lpstr>Facial Hairstyles and Filtering Facepiece Respirators</vt:lpstr>
      <vt:lpstr>Employees using respirators must be trained</vt:lpstr>
      <vt:lpstr>Our obligations</vt:lpstr>
      <vt:lpstr>More obligations</vt:lpstr>
      <vt:lpstr>Medical exams catch the signs of silica related diseases</vt:lpstr>
      <vt:lpstr>Which diseases can silica dust cause?</vt:lpstr>
      <vt:lpstr>Specific tasks or job duties where you will be exposed to silica dust</vt:lpstr>
      <vt:lpstr>Measures we have taken to protect you from silica exposure</vt:lpstr>
      <vt:lpstr>Our written exposure control plan</vt:lpstr>
      <vt:lpstr>Our medical surveillance program</vt:lpstr>
      <vt:lpstr>Additional information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freelance1</dc:creator>
  <cp:lastModifiedBy>Sortor, Katherine (LNI)</cp:lastModifiedBy>
  <cp:revision>216</cp:revision>
  <cp:lastPrinted>2018-12-24T21:43:03Z</cp:lastPrinted>
  <dcterms:created xsi:type="dcterms:W3CDTF">2007-06-21T17:41:24Z</dcterms:created>
  <dcterms:modified xsi:type="dcterms:W3CDTF">2023-01-09T18:19:59Z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http://inside.lni.wa.gov/Director/resources/GraphicIdentity/LNItemplateLight16x9</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C483A362-E3E4-4E3C-8FDB-CA413A7530B8</vt:lpwstr>
  </property>
  <property fmtid="{D5CDD505-2E9C-101B-9397-08002B2CF9AE}" pid="6" name="ArticulateProjectFull">
    <vt:lpwstr>L:\Training\TrainingKits\SilicaInConstruction\SilicaHazards PPTNovember2018.ppta</vt:lpwstr>
  </property>
</Properties>
</file>