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9" r:id="rId3"/>
    <p:sldId id="261"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9144000" cy="5143500" type="screen16x9"/>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C4F"/>
    <a:srgbClr val="753F00"/>
    <a:srgbClr val="FFFCB7"/>
    <a:srgbClr val="676200"/>
    <a:srgbClr val="D4D2B4"/>
    <a:srgbClr val="E2C4A6"/>
    <a:srgbClr val="E8D1BA"/>
    <a:srgbClr val="FFF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575" autoAdjust="0"/>
  </p:normalViewPr>
  <p:slideViewPr>
    <p:cSldViewPr>
      <p:cViewPr varScale="1">
        <p:scale>
          <a:sx n="91" d="100"/>
          <a:sy n="91" d="100"/>
        </p:scale>
        <p:origin x="547" y="53"/>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D1CF8D9-2125-4F39-9642-C1C31DEBE9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0C8BFEA-688D-4017-B401-45FB00EE9423}" type="datetimeFigureOut">
              <a:rPr lang="en-US"/>
              <a:pPr>
                <a:defRPr/>
              </a:pPr>
              <a:t>10/26/2022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C453D4-EE6F-4A2A-B02E-B256BE791F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online training will cover the basics of fall protection in roofing.  It will be followed up by hands-on training on the specific hazards and fall protection methods and equipment used at the jobsites where you will be working , and our policies and procedures related to fall protection.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059ADC-FFC4-43BA-97BF-01AE935E9055}" type="slidenum">
              <a:rPr lang="en-US" altLang="en-US" smtClean="0"/>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photo shows a common type of anchor used in roofing, but there are other types as well.  Anchors should be installed at the roof peak and no more than 8 feet apart.  More about anchors following.</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CC679-13E6-4AE6-98CE-4DFCC1D2368C}" type="slidenum">
              <a:rPr lang="en-US" altLang="en-US" smtClean="0"/>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photos show the shock absorbing lanyard which is attached to a lifeline. The lanyard moves along the lifeline as you move about the roof, but will grab and hold on to the lifeline, should you fall.</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7E355-D66C-43EF-BEDB-DDEEEB96C9A2}" type="slidenum">
              <a:rPr lang="en-US" altLang="en-US" smtClean="0"/>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deceleration devices on fall arrest equipment consists of an energy-absorbing lanyard or shock absorber that slows the fall.</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ED76F7-B7FB-4F43-A425-534F1357F076}" type="slidenum">
              <a:rPr lang="en-US" altLang="en-US" smtClean="0"/>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 full body harness distributes the force of a fall over your whole body and must be fitted properly to provide complete protection.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71C75E-DED1-414C-93B6-E3E685EBFF24}" type="slidenum">
              <a:rPr lang="en-US" altLang="en-US" smtClean="0"/>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stated earlier, roof anchors should be installed at the roof peak no more than 8 feet apart. The YouTube video shows more details.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41CBFB-1ABE-4D5D-9738-8CA987B86AFC}" type="slidenum">
              <a:rPr lang="en-US" altLang="en-US" smtClean="0"/>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diagram illustrates the hazard of a swing fall which is often overlooked.  The best way to prevent this is to try to stay directly underneath your anchor points as much as possible.  If you stretch yourself at an angle of more than 30 degrees away from your anchorage point, it is time to either move your anchor, or hook on to a closer one.  The YouTube video illustrates what can happen.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9FE9D3-439F-4669-8D01-BEF9BD76A334}" type="slidenum">
              <a:rPr lang="en-US" altLang="en-US" smtClean="0"/>
              <a:pPr/>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As stated in the previous slide, a swing fall can be avoided by not moving more than a 30 degree angle away from the self retracting lifeline anchor point.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6D068B-C5D2-43C4-8DD7-AF0A88C076B0}" type="slidenum">
              <a:rPr lang="en-US" altLang="en-US" smtClean="0"/>
              <a:pPr/>
              <a:t>18</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harness webbing, look for frayed edges, broken fibers, pulled stitches, cuts, burns or other damage.  Bending the webbing in an inverted U can make it easier to see damaged fibers or cuts.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8424E2-C253-48A0-B0FA-A53892E49EC0}" type="slidenum">
              <a:rPr lang="en-US" altLang="en-US" smtClean="0"/>
              <a:pPr/>
              <a:t>19</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this YouTube video is from the Seton company, but L &amp; I does not endorse any particular brand of fall protection equipment.]</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9BC4FC-8DBF-4F52-8957-F57819F2994C}" type="slidenum">
              <a:rPr lang="en-US" altLang="en-US" smtClean="0"/>
              <a:pPr/>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short YouTube video shows how to inspect a self-retracting lifeline.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EFB2C-026E-4FE6-A022-EC933B3D544C}" type="slidenum">
              <a:rPr lang="en-US" altLang="en-US" smtClean="0"/>
              <a:pPr/>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It‘s  pretty obvious.  A fall from a roof will usually result in an injury serious enough to make it impossible to go back to work for some time, or result in a permanent disability or even death.  One quarter or 25% of falls from elevations of just 10 feet result in death.  The short YouTube video shows it.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E7D88B-3632-41FE-AC0D-61B6F1234771}" type="slidenum">
              <a:rPr lang="en-US" altLang="en-US" smtClean="0"/>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Fall protection equipment exposed to sunlight will deteriorate over time. With conscientious storage, regular care and a little maintenance, a well-made harness will perform at its highest level for many years.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628871-2F8D-42DE-A045-38FA66CEE5D3}" type="slidenum">
              <a:rPr lang="en-US" altLang="en-US" smtClean="0"/>
              <a:pPr/>
              <a:t>22</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The L &amp; I Unified Fall Protection Rule requires training by a “competent person”  who is knowledgeable about the fall hazards, the fall protection equipment, and how to use it properly.]</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7855CA-A0EE-478A-AB78-2AEA1062C557}" type="slidenum">
              <a:rPr lang="en-US" altLang="en-US" smtClean="0"/>
              <a:pPr/>
              <a:t>23</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roofing fall protection online course is identical to this presentation, but requires additional worksite-specific training by a competent person as outlined in the Unified Fall Protection Rule.  Also, it cannot be modified, unlike this Powerpoint presentation.]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FF2795-83E9-487C-9C40-0781D30CC565}" type="slidenum">
              <a:rPr lang="en-US" altLang="en-US" smtClean="0"/>
              <a:pPr/>
              <a:t>24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Maybe you believe that your reaction time is so good  and you are so quick – that you could catch yourself before you fall off the roof.  This might work if you knew you were about to fall and there was actually something nearby to grab onto.   But once you start to fall, you are out of arms reach in a blink of an eye.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046F94-08EA-4289-975A-C1BC6D8A8236}"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is one exception to the 10 foot rule.   See next slide.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38D096-051C-427B-9156-FC2937219493}"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other words, whenever you are working four feet above the ground or another surface, on a steep-pitched roof, you must wear fall protection.  The  reason for the 4 foot rule is that it is easier to slip and fall on a steep pitched roof and serious injuries can still occur from an uncontrolled fall of just four feet.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BA044-177C-4871-8EB6-E0E37B294FB9}"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roofing, the usual fall protection is personal fall arrest, with a full body harness,as shown in the photo.  In some cases a warning line system is allowed.</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12BEE0-7B64-4045-8422-FA14E0CA4C14}"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warning line system is mostly used on flat roofs or large low pitched roofs, and is not very practical for small residential roof jobs.  Any work done outside the safe work area requires the use of personal fall protection.  Watch the YouTube video for more details. [note the YouTube video from Oregon OSHA says warning line systems can only be used on low pitched roofs of 2:12 slope or less, which is an Oregon requirement only.]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D42342-F9A5-476A-8BA5-5D2A30179B26}" type="slidenum">
              <a:rPr lang="en-US" altLang="en-US" smtClean="0"/>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Since a warning line will not prevent a fall, the safety monitor employee can’t have any other duties, and his job is to warn you or your co-workers if you in danger of falling.  You must heed his instructions and warnings at all times.  On small low pitched roof jobs that are less than 50 feet wide, a safety monitor only is acceptable.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44BC5C-51BB-46D9-B603-B2EF84F85219}" type="slidenum">
              <a:rPr lang="en-US" altLang="en-US" smtClean="0"/>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Fall restraint is seldom used in roofing, since it limits movement and a roofer has to move about the roof,  So the next slides will talk about fall arrest gear and how it will protect you from injury should you fall.  The YouTube video explains that as well.</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324780-7E39-40D3-BC5A-8B592F8AFEA9}" type="slidenum">
              <a:rPr lang="en-US" altLang="en-US" smtClean="0"/>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2"/>
          <p:cNvSpPr>
            <a:spLocks noChangeArrowheads="1"/>
          </p:cNvSpPr>
          <p:nvPr userDrawn="1"/>
        </p:nvSpPr>
        <p:spPr bwMode="auto">
          <a:xfrm>
            <a:off x="2806700"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Rectangle 13"/>
          <p:cNvSpPr>
            <a:spLocks noChangeArrowheads="1"/>
          </p:cNvSpPr>
          <p:nvPr userDrawn="1"/>
        </p:nvSpPr>
        <p:spPr bwMode="auto">
          <a:xfrm>
            <a:off x="2873375"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Rectangle 11"/>
          <p:cNvSpPr>
            <a:spLocks noChangeArrowheads="1"/>
          </p:cNvSpPr>
          <p:nvPr userDrawn="1"/>
        </p:nvSpPr>
        <p:spPr bwMode="auto">
          <a:xfrm>
            <a:off x="0" y="2971800"/>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9" descr="L&amp;I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Banner showing different people doing different job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2895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1"/>
            <a:ext cx="5562600" cy="459581"/>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277529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2"/>
          <p:cNvSpPr>
            <a:spLocks noChangeArrowheads="1"/>
          </p:cNvSpPr>
          <p:nvPr userDrawn="1"/>
        </p:nvSpPr>
        <p:spPr bwMode="auto">
          <a:xfrm>
            <a:off x="2806700"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Rectangle 13"/>
          <p:cNvSpPr>
            <a:spLocks noChangeArrowheads="1"/>
          </p:cNvSpPr>
          <p:nvPr userDrawn="1"/>
        </p:nvSpPr>
        <p:spPr bwMode="auto">
          <a:xfrm>
            <a:off x="2873375"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Rectangle 11"/>
          <p:cNvSpPr>
            <a:spLocks noChangeArrowheads="1"/>
          </p:cNvSpPr>
          <p:nvPr userDrawn="1"/>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9" descr="L&amp;I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Banner showing different people doing different job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390651"/>
            <a:ext cx="5943600" cy="459581"/>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971800" y="2076450"/>
            <a:ext cx="59436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401288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5105400" cy="47982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028700"/>
            <a:ext cx="5105400" cy="3543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9"/>
          <p:cNvSpPr>
            <a:spLocks noGrp="1"/>
          </p:cNvSpPr>
          <p:nvPr>
            <p:ph type="pic" sz="quarter" idx="10"/>
          </p:nvPr>
        </p:nvSpPr>
        <p:spPr>
          <a:xfrm>
            <a:off x="5791200" y="0"/>
            <a:ext cx="3352800" cy="4781550"/>
          </a:xfrm>
        </p:spPr>
        <p:txBody>
          <a:bodyPr/>
          <a:lstStyle/>
          <a:p>
            <a:pPr lvl="0"/>
            <a:endParaRPr lang="en-US" noProof="0" dirty="0"/>
          </a:p>
        </p:txBody>
      </p:sp>
    </p:spTree>
    <p:extLst>
      <p:ext uri="{BB962C8B-B14F-4D97-AF65-F5344CB8AC3E}">
        <p14:creationId xmlns:p14="http://schemas.microsoft.com/office/powerpoint/2010/main" val="20754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32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491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9879665"/>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0"/>
            <a:ext cx="838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1"/>
          <p:cNvSpPr>
            <a:spLocks noChangeArrowheads="1"/>
          </p:cNvSpPr>
          <p:nvPr userDrawn="1"/>
        </p:nvSpPr>
        <p:spPr bwMode="auto">
          <a:xfrm>
            <a:off x="0" y="4814888"/>
            <a:ext cx="9144000" cy="342900"/>
          </a:xfrm>
          <a:prstGeom prst="rect">
            <a:avLst/>
          </a:prstGeom>
          <a:solidFill>
            <a:srgbClr val="EE8C4F"/>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8534400" y="480218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5E6E89F-312D-46F1-9668-AC69501A3764}" type="slidenum">
              <a:rPr lang="en-US" altLang="en-US" smtClean="0"/>
              <a:pPr eaLnBrk="1" hangingPunct="1">
                <a:defRPr/>
              </a:pPr>
              <a:t>‹#›</a:t>
            </a:fld>
            <a:endParaRPr lang="en-US" altLang="en-US" smtClean="0"/>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69" r:id="rId3"/>
    <p:sldLayoutId id="2147483770" r:id="rId4"/>
    <p:sldLayoutId id="2147483771" r:id="rId5"/>
    <p:sldLayoutId id="2147483772" r:id="rId6"/>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4D4D4D"/>
          </a:solidFill>
          <a:latin typeface="+mj-lt"/>
          <a:ea typeface="+mj-ea"/>
          <a:cs typeface="+mj-cs"/>
        </a:defRPr>
      </a:lvl1pPr>
      <a:lvl2pPr algn="l" rtl="0" eaLnBrk="0" fontAlgn="base" hangingPunct="0">
        <a:spcBef>
          <a:spcPct val="0"/>
        </a:spcBef>
        <a:spcAft>
          <a:spcPct val="0"/>
        </a:spcAft>
        <a:defRPr sz="3200" b="1">
          <a:solidFill>
            <a:srgbClr val="4D4D4D"/>
          </a:solidFill>
          <a:latin typeface="Arial" charset="0"/>
        </a:defRPr>
      </a:lvl2pPr>
      <a:lvl3pPr algn="l" rtl="0" eaLnBrk="0" fontAlgn="base" hangingPunct="0">
        <a:spcBef>
          <a:spcPct val="0"/>
        </a:spcBef>
        <a:spcAft>
          <a:spcPct val="0"/>
        </a:spcAft>
        <a:defRPr sz="3200" b="1">
          <a:solidFill>
            <a:srgbClr val="4D4D4D"/>
          </a:solidFill>
          <a:latin typeface="Arial" charset="0"/>
        </a:defRPr>
      </a:lvl3pPr>
      <a:lvl4pPr algn="l" rtl="0" eaLnBrk="0" fontAlgn="base" hangingPunct="0">
        <a:spcBef>
          <a:spcPct val="0"/>
        </a:spcBef>
        <a:spcAft>
          <a:spcPct val="0"/>
        </a:spcAft>
        <a:defRPr sz="3200" b="1">
          <a:solidFill>
            <a:srgbClr val="4D4D4D"/>
          </a:solidFill>
          <a:latin typeface="Arial" charset="0"/>
        </a:defRPr>
      </a:lvl4pPr>
      <a:lvl5pPr algn="l" rtl="0" eaLnBrk="0" fontAlgn="base" hangingPunct="0">
        <a:spcBef>
          <a:spcPct val="0"/>
        </a:spcBef>
        <a:spcAft>
          <a:spcPct val="0"/>
        </a:spcAft>
        <a:defRPr sz="3200" b="1">
          <a:solidFill>
            <a:srgbClr val="4D4D4D"/>
          </a:solidFill>
          <a:latin typeface="Arial" charset="0"/>
        </a:defRPr>
      </a:lvl5pPr>
      <a:lvl6pPr marL="457200" algn="l" rtl="0" fontAlgn="base">
        <a:spcBef>
          <a:spcPct val="0"/>
        </a:spcBef>
        <a:spcAft>
          <a:spcPct val="0"/>
        </a:spcAft>
        <a:defRPr sz="3200" b="1">
          <a:solidFill>
            <a:srgbClr val="4D4D4D"/>
          </a:solidFill>
          <a:latin typeface="Arial" charset="0"/>
        </a:defRPr>
      </a:lvl6pPr>
      <a:lvl7pPr marL="914400" algn="l" rtl="0" fontAlgn="base">
        <a:spcBef>
          <a:spcPct val="0"/>
        </a:spcBef>
        <a:spcAft>
          <a:spcPct val="0"/>
        </a:spcAft>
        <a:defRPr sz="3200" b="1">
          <a:solidFill>
            <a:srgbClr val="4D4D4D"/>
          </a:solidFill>
          <a:latin typeface="Arial" charset="0"/>
        </a:defRPr>
      </a:lvl7pPr>
      <a:lvl8pPr marL="1371600" algn="l" rtl="0" fontAlgn="base">
        <a:spcBef>
          <a:spcPct val="0"/>
        </a:spcBef>
        <a:spcAft>
          <a:spcPct val="0"/>
        </a:spcAft>
        <a:defRPr sz="3200" b="1">
          <a:solidFill>
            <a:srgbClr val="4D4D4D"/>
          </a:solidFill>
          <a:latin typeface="Arial" charset="0"/>
        </a:defRPr>
      </a:lvl8pPr>
      <a:lvl9pPr marL="1828800" algn="l" rtl="0" fontAlgn="base">
        <a:spcBef>
          <a:spcPct val="0"/>
        </a:spcBef>
        <a:spcAft>
          <a:spcPct val="0"/>
        </a:spcAft>
        <a:defRPr sz="3200" b="1">
          <a:solidFill>
            <a:srgbClr val="4D4D4D"/>
          </a:solidFill>
          <a:latin typeface="Arial" charset="0"/>
        </a:defRPr>
      </a:lvl9pPr>
    </p:titleStyle>
    <p:bodyStyle>
      <a:lvl1pPr marL="342900" indent="-342900" algn="l" rtl="0" eaLnBrk="0" fontAlgn="base" hangingPunct="0">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5595"/>
        </a:buClr>
        <a:buChar char="–"/>
        <a:defRPr sz="2400">
          <a:solidFill>
            <a:schemeClr val="tx1"/>
          </a:solidFill>
          <a:latin typeface="+mn-lt"/>
        </a:defRPr>
      </a:lvl2pPr>
      <a:lvl3pPr marL="1143000" indent="-228600" algn="l" rtl="0" eaLnBrk="0" fontAlgn="base" hangingPunct="0">
        <a:spcBef>
          <a:spcPct val="20000"/>
        </a:spcBef>
        <a:spcAft>
          <a:spcPct val="0"/>
        </a:spcAft>
        <a:buClr>
          <a:srgbClr val="005595"/>
        </a:buClr>
        <a:buChar char="•"/>
        <a:defRPr sz="2000">
          <a:solidFill>
            <a:schemeClr val="tx1"/>
          </a:solidFill>
          <a:latin typeface="+mn-lt"/>
        </a:defRPr>
      </a:lvl3pPr>
      <a:lvl4pPr marL="1600200" indent="-228600" algn="l" rtl="0" eaLnBrk="0" fontAlgn="base" hangingPunct="0">
        <a:spcBef>
          <a:spcPct val="20000"/>
        </a:spcBef>
        <a:spcAft>
          <a:spcPct val="0"/>
        </a:spcAft>
        <a:buClr>
          <a:srgbClr val="005595"/>
        </a:buClr>
        <a:buChar char="–"/>
        <a:defRPr>
          <a:solidFill>
            <a:schemeClr val="tx1"/>
          </a:solidFill>
          <a:latin typeface="+mn-lt"/>
        </a:defRPr>
      </a:lvl4pPr>
      <a:lvl5pPr marL="2057400" indent="-228600" algn="l" rtl="0" eaLnBrk="0" fontAlgn="base" hangingPunct="0">
        <a:spcBef>
          <a:spcPct val="20000"/>
        </a:spcBef>
        <a:spcAft>
          <a:spcPct val="0"/>
        </a:spcAft>
        <a:buClr>
          <a:srgbClr val="005595"/>
        </a:buClr>
        <a:buChar char="»"/>
        <a:defRPr>
          <a:solidFill>
            <a:schemeClr val="tx1"/>
          </a:solidFill>
          <a:latin typeface="+mn-lt"/>
        </a:defRPr>
      </a:lvl5pPr>
      <a:lvl6pPr marL="2514600" indent="-228600" algn="l" rtl="0" fontAlgn="base">
        <a:spcBef>
          <a:spcPct val="20000"/>
        </a:spcBef>
        <a:spcAft>
          <a:spcPct val="0"/>
        </a:spcAft>
        <a:buClr>
          <a:srgbClr val="005595"/>
        </a:buClr>
        <a:buChar char="»"/>
        <a:defRPr>
          <a:solidFill>
            <a:schemeClr val="tx1"/>
          </a:solidFill>
          <a:latin typeface="+mn-lt"/>
        </a:defRPr>
      </a:lvl6pPr>
      <a:lvl7pPr marL="2971800" indent="-228600" algn="l" rtl="0" fontAlgn="base">
        <a:spcBef>
          <a:spcPct val="20000"/>
        </a:spcBef>
        <a:spcAft>
          <a:spcPct val="0"/>
        </a:spcAft>
        <a:buClr>
          <a:srgbClr val="005595"/>
        </a:buClr>
        <a:buChar char="»"/>
        <a:defRPr>
          <a:solidFill>
            <a:schemeClr val="tx1"/>
          </a:solidFill>
          <a:latin typeface="+mn-lt"/>
        </a:defRPr>
      </a:lvl7pPr>
      <a:lvl8pPr marL="3429000" indent="-228600" algn="l" rtl="0" fontAlgn="base">
        <a:spcBef>
          <a:spcPct val="20000"/>
        </a:spcBef>
        <a:spcAft>
          <a:spcPct val="0"/>
        </a:spcAft>
        <a:buClr>
          <a:srgbClr val="005595"/>
        </a:buClr>
        <a:buChar char="»"/>
        <a:defRPr>
          <a:solidFill>
            <a:schemeClr val="tx1"/>
          </a:solidFill>
          <a:latin typeface="+mn-lt"/>
        </a:defRPr>
      </a:lvl8pPr>
      <a:lvl9pPr marL="3886200" indent="-228600" algn="l" rtl="0" fontAlgn="base">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GYbrok1bH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4ArkllkQfs" TargetMode="Externa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FZJDYbDM7k"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hyperlink" Target="https://www.youtube.com/watch?v=xIk18bw_8FE"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youtube.com/watch?v=NDnCe7lb-9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lni.wa.gov/safety-health/safety-rules/rules-by-chapter/?chapter=880"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lni.wa.gov/forms-publications/F417-272-000.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www.youtube.com/watch?v=19DY3e4moF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youtube.com/watch?v=mG1sllHQgDA"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p:txBody>
          <a:bodyPr/>
          <a:lstStyle/>
          <a:p>
            <a:pPr eaLnBrk="1" hangingPunct="1"/>
            <a:r>
              <a:rPr lang="en-US" altLang="en-US" smtClean="0"/>
              <a:t> 	Training for roofing workers</a:t>
            </a:r>
          </a:p>
        </p:txBody>
      </p:sp>
      <p:sp>
        <p:nvSpPr>
          <p:cNvPr id="6147" name="Rectangle 2"/>
          <p:cNvSpPr>
            <a:spLocks noGrp="1" noChangeArrowheads="1"/>
          </p:cNvSpPr>
          <p:nvPr>
            <p:ph type="ctrTitle"/>
          </p:nvPr>
        </p:nvSpPr>
        <p:spPr>
          <a:xfrm>
            <a:off x="2971800" y="1200150"/>
            <a:ext cx="5562600" cy="460375"/>
          </a:xfrm>
        </p:spPr>
        <p:txBody>
          <a:bodyPr/>
          <a:lstStyle/>
          <a:p>
            <a:pPr algn="ctr" eaLnBrk="1" hangingPunct="1"/>
            <a:r>
              <a:rPr lang="en-US" altLang="en-US" b="0" smtClean="0">
                <a:solidFill>
                  <a:schemeClr val="tx1"/>
                </a:solidFill>
              </a:rPr>
              <a:t>Roofing Fall Protection</a:t>
            </a:r>
          </a:p>
        </p:txBody>
      </p:sp>
      <p:sp>
        <p:nvSpPr>
          <p:cNvPr id="2" name="TextBox 1"/>
          <p:cNvSpPr txBox="1"/>
          <p:nvPr/>
        </p:nvSpPr>
        <p:spPr>
          <a:xfrm>
            <a:off x="0" y="4629150"/>
            <a:ext cx="2579424" cy="338554"/>
          </a:xfrm>
          <a:prstGeom prst="rect">
            <a:avLst/>
          </a:prstGeom>
          <a:noFill/>
        </p:spPr>
        <p:txBody>
          <a:bodyPr wrap="none" rtlCol="0">
            <a:spAutoFit/>
          </a:bodyPr>
          <a:lstStyle/>
          <a:p>
            <a:r>
              <a:rPr lang="en-US" sz="1600" dirty="0" smtClean="0"/>
              <a:t>Updated: December, 2020</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447800" y="42926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u="sng" dirty="0">
                <a:latin typeface="Calibri" panose="020F0502020204030204" pitchFamily="34" charset="0"/>
                <a:hlinkClick r:id="rId3"/>
              </a:rPr>
              <a:t>YouTube Video – Fall Protection Can Save Your Life</a:t>
            </a:r>
            <a:endParaRPr lang="en-US" altLang="en-US" sz="2400" u="sng" dirty="0">
              <a:latin typeface="Microsoft Sans Serif" panose="020B0604020202020204" pitchFamily="34" charset="0"/>
            </a:endParaRPr>
          </a:p>
        </p:txBody>
      </p:sp>
      <p:sp>
        <p:nvSpPr>
          <p:cNvPr id="23555" name="TextBox 1"/>
          <p:cNvSpPr txBox="1">
            <a:spLocks noChangeArrowheads="1"/>
          </p:cNvSpPr>
          <p:nvPr/>
        </p:nvSpPr>
        <p:spPr bwMode="auto">
          <a:xfrm>
            <a:off x="8858250" y="1504950"/>
            <a:ext cx="3222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900"/>
              <a:t>Montana Building Industry Association</a:t>
            </a:r>
          </a:p>
        </p:txBody>
      </p:sp>
      <p:pic>
        <p:nvPicPr>
          <p:cNvPr id="23556" name="Picture 1" descr="Man on roof with fall protection equiipment and a lifelin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00150"/>
            <a:ext cx="4102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a:spLocks noChangeArrowheads="1"/>
          </p:cNvSpPr>
          <p:nvPr/>
        </p:nvSpPr>
        <p:spPr bwMode="auto">
          <a:xfrm>
            <a:off x="228600" y="1319213"/>
            <a:ext cx="4446588"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dirty="0">
                <a:solidFill>
                  <a:srgbClr val="000000"/>
                </a:solidFill>
                <a:latin typeface="Calibri" panose="020F0502020204030204" pitchFamily="34" charset="0"/>
              </a:rPr>
              <a:t>Personal Fall Restraint – prevents a fall from happening</a:t>
            </a:r>
          </a:p>
          <a:p>
            <a:pPr>
              <a:spcBef>
                <a:spcPct val="0"/>
              </a:spcBef>
              <a:spcAft>
                <a:spcPts val="1800"/>
              </a:spcAft>
              <a:buClrTx/>
              <a:buFont typeface="Wingdings" panose="05000000000000000000" pitchFamily="2" charset="2"/>
              <a:buNone/>
            </a:pPr>
            <a:r>
              <a:rPr lang="en-US" altLang="en-US" dirty="0">
                <a:latin typeface="Calibri" panose="020F0502020204030204" pitchFamily="34" charset="0"/>
                <a:cs typeface="Calibri" panose="020F0502020204030204" pitchFamily="34" charset="0"/>
              </a:rPr>
              <a:t>Personal fall Arrest – stops the worker after falling</a:t>
            </a:r>
          </a:p>
        </p:txBody>
      </p:sp>
      <p:sp>
        <p:nvSpPr>
          <p:cNvPr id="23558" name="Title 1"/>
          <p:cNvSpPr>
            <a:spLocks noGrp="1"/>
          </p:cNvSpPr>
          <p:nvPr>
            <p:ph type="title"/>
          </p:nvPr>
        </p:nvSpPr>
        <p:spPr/>
        <p:txBody>
          <a:bodyPr/>
          <a:lstStyle/>
          <a:p>
            <a:pPr algn="ctr"/>
            <a:r>
              <a:rPr lang="en-US" altLang="en-US" b="0" smtClean="0">
                <a:solidFill>
                  <a:schemeClr val="tx1"/>
                </a:solidFill>
              </a:rPr>
              <a:t>Two kinds of personal fall protection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6786563" y="3638550"/>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a:t>roof anchor</a:t>
            </a:r>
          </a:p>
        </p:txBody>
      </p:sp>
      <p:pic>
        <p:nvPicPr>
          <p:cNvPr id="25603" name="Picture 3" descr="A typical roof ancho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784225"/>
            <a:ext cx="168592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A full body harne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8650" y="1200150"/>
            <a:ext cx="3390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Arrow pointing to full body harnes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251075"/>
            <a:ext cx="8445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
          <p:cNvSpPr>
            <a:spLocks noChangeArrowheads="1"/>
          </p:cNvSpPr>
          <p:nvPr/>
        </p:nvSpPr>
        <p:spPr bwMode="auto">
          <a:xfrm>
            <a:off x="76200" y="1428750"/>
            <a:ext cx="3124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solidFill>
                  <a:srgbClr val="000000"/>
                </a:solidFill>
                <a:latin typeface="Calibri" panose="020F0502020204030204" pitchFamily="34" charset="0"/>
              </a:rPr>
              <a:t>Includes:</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   </a:t>
            </a:r>
            <a:r>
              <a:rPr lang="en-US" altLang="en-US" sz="2400" dirty="0">
                <a:solidFill>
                  <a:srgbClr val="000000"/>
                </a:solidFill>
                <a:latin typeface="Calibri" panose="020F0502020204030204" pitchFamily="34" charset="0"/>
              </a:rPr>
              <a:t>a full body harness,</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   </a:t>
            </a:r>
            <a:r>
              <a:rPr lang="en-US" altLang="en-US" sz="2400" dirty="0">
                <a:solidFill>
                  <a:srgbClr val="000000"/>
                </a:solidFill>
                <a:latin typeface="Calibri" panose="020F0502020204030204" pitchFamily="34" charset="0"/>
              </a:rPr>
              <a:t>a lanyard and lifeline,</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   </a:t>
            </a:r>
            <a:r>
              <a:rPr lang="en-US" altLang="en-US" sz="2400" dirty="0">
                <a:solidFill>
                  <a:srgbClr val="000000"/>
                </a:solidFill>
                <a:latin typeface="Calibri" panose="020F0502020204030204" pitchFamily="34" charset="0"/>
              </a:rPr>
              <a:t>a roof anchor.</a:t>
            </a:r>
            <a:endParaRPr lang="en-US" altLang="en-US" sz="2400" dirty="0">
              <a:solidFill>
                <a:srgbClr val="000000"/>
              </a:solidFill>
              <a:latin typeface="Microsoft Sans Serif" panose="020B0604020202020204" pitchFamily="34" charset="0"/>
            </a:endParaRPr>
          </a:p>
        </p:txBody>
      </p:sp>
      <p:sp>
        <p:nvSpPr>
          <p:cNvPr id="25607" name="Title 1"/>
          <p:cNvSpPr>
            <a:spLocks noGrp="1"/>
          </p:cNvSpPr>
          <p:nvPr>
            <p:ph type="title"/>
          </p:nvPr>
        </p:nvSpPr>
        <p:spPr/>
        <p:txBody>
          <a:bodyPr/>
          <a:lstStyle/>
          <a:p>
            <a:r>
              <a:rPr lang="en-US" altLang="en-US" b="0" smtClean="0">
                <a:solidFill>
                  <a:schemeClr val="tx1"/>
                </a:solidFill>
              </a:rPr>
              <a:t>Personal Fall Arrest Equipment</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descr="Circle around Lanyard with shock absorber"/>
          <p:cNvSpPr/>
          <p:nvPr/>
        </p:nvSpPr>
        <p:spPr>
          <a:xfrm>
            <a:off x="7620000" y="3257550"/>
            <a:ext cx="990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1" name="Picture 8" descr="Illustration of a correct safety harness.  Approved by ANSI stand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61950"/>
            <a:ext cx="3048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 descr="Man with fall protection equipment showing various parts of the equipmen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8150"/>
            <a:ext cx="48355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graphic of how fall protection workss"/>
          <p:cNvPicPr>
            <a:picLocks noChangeAspect="1"/>
          </p:cNvPicPr>
          <p:nvPr/>
        </p:nvPicPr>
        <p:blipFill>
          <a:blip r:embed="rId3">
            <a:extLst>
              <a:ext uri="{28A0092B-C50C-407E-A947-70E740481C1C}">
                <a14:useLocalDpi xmlns:a14="http://schemas.microsoft.com/office/drawing/2010/main" val="0"/>
              </a:ext>
            </a:extLst>
          </a:blip>
          <a:srcRect l="11328"/>
          <a:stretch>
            <a:fillRect/>
          </a:stretch>
        </p:blipFill>
        <p:spPr bwMode="auto">
          <a:xfrm>
            <a:off x="5715000" y="666750"/>
            <a:ext cx="30400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234950" y="1397000"/>
            <a:ext cx="54864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If you fall, the fall protection equipment you wear will limit the free fall to 6 feet.</a:t>
            </a:r>
          </a:p>
          <a:p>
            <a:pPr>
              <a:spcBef>
                <a:spcPct val="0"/>
              </a:spcBef>
              <a:spcAft>
                <a:spcPts val="1800"/>
              </a:spcAft>
              <a:buClrTx/>
              <a:buFontTx/>
              <a:buNone/>
            </a:pPr>
            <a:r>
              <a:rPr lang="en-US" altLang="en-US" sz="2400" dirty="0" smtClean="0"/>
              <a:t>Because </a:t>
            </a:r>
            <a:r>
              <a:rPr lang="en-US" altLang="en-US" sz="2400" dirty="0"/>
              <a:t>a sudden stop could injure you, the equipment includes a deceleration device to gradually stop the fall.</a:t>
            </a:r>
          </a:p>
        </p:txBody>
      </p:sp>
      <p:sp>
        <p:nvSpPr>
          <p:cNvPr id="29700" name="Title 1"/>
          <p:cNvSpPr>
            <a:spLocks noGrp="1"/>
          </p:cNvSpPr>
          <p:nvPr>
            <p:ph type="title"/>
          </p:nvPr>
        </p:nvSpPr>
        <p:spPr>
          <a:xfrm>
            <a:off x="457200" y="187325"/>
            <a:ext cx="8382000" cy="479425"/>
          </a:xfrm>
        </p:spPr>
        <p:txBody>
          <a:bodyPr/>
          <a:lstStyle/>
          <a:p>
            <a:pPr algn="ctr"/>
            <a:r>
              <a:rPr lang="en-US" altLang="en-US" b="0" smtClean="0">
                <a:solidFill>
                  <a:schemeClr val="tx1"/>
                </a:solidFill>
              </a:rPr>
              <a:t>How fall arrest equipment works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rot="5400000">
            <a:off x="8375650" y="269240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Oregon OSHA</a:t>
            </a:r>
          </a:p>
        </p:txBody>
      </p:sp>
      <p:pic>
        <p:nvPicPr>
          <p:cNvPr id="31747" name="Picture 1" descr="illustration of steps to put on a full body harn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23950"/>
            <a:ext cx="8394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p:txBody>
          <a:bodyPr/>
          <a:lstStyle/>
          <a:p>
            <a:pPr algn="ctr"/>
            <a:r>
              <a:rPr lang="en-US" altLang="en-US" b="0" smtClean="0">
                <a:solidFill>
                  <a:schemeClr val="tx1"/>
                </a:solidFill>
              </a:rPr>
              <a:t>Fitting a full body harness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752600" y="0"/>
            <a:ext cx="570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u="sng" dirty="0">
                <a:latin typeface="Calibri" panose="020F0502020204030204" pitchFamily="34" charset="0"/>
                <a:hlinkClick r:id="rId3"/>
              </a:rPr>
              <a:t>YouTube video - Using a Roof Safety Harness</a:t>
            </a:r>
            <a:endParaRPr lang="en-US" altLang="en-US" sz="2400" u="sng" dirty="0">
              <a:latin typeface="Microsoft Sans Serif" panose="020B0604020202020204" pitchFamily="34" charset="0"/>
            </a:endParaRPr>
          </a:p>
        </p:txBody>
      </p:sp>
      <p:pic>
        <p:nvPicPr>
          <p:cNvPr id="2" name="Picture 1" descr="Person demonstrating how to use a Roof Safety Harn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64585"/>
            <a:ext cx="7772400" cy="4044042"/>
          </a:xfrm>
          <a:prstGeom prst="rect">
            <a:avLst/>
          </a:prstGeom>
        </p:spPr>
      </p:pic>
      <p:sp>
        <p:nvSpPr>
          <p:cNvPr id="3" name="Rectangle 2"/>
          <p:cNvSpPr/>
          <p:nvPr/>
        </p:nvSpPr>
        <p:spPr>
          <a:xfrm>
            <a:off x="685800" y="4488418"/>
            <a:ext cx="7772400" cy="369332"/>
          </a:xfrm>
          <a:prstGeom prst="rect">
            <a:avLst/>
          </a:prstGeom>
        </p:spPr>
        <p:txBody>
          <a:bodyPr wrap="square">
            <a:spAutoFit/>
          </a:bodyPr>
          <a:lstStyle/>
          <a:p>
            <a:pPr algn="ctr"/>
            <a:r>
              <a:rPr lang="en-US">
                <a:solidFill>
                  <a:srgbClr val="000000"/>
                </a:solidFill>
                <a:latin typeface="Calibri" panose="020F0502020204030204" pitchFamily="34" charset="0"/>
              </a:rPr>
              <a:t>(Always refer to the manufacturer's specific fitment requirements)</a:t>
            </a:r>
            <a:endParaRPr lang="en-US" sz="1100">
              <a:solidFill>
                <a:prstClr val="black"/>
              </a:solidFill>
              <a:latin typeface="Microsoft Sans Serif"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33600" y="424815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u="sng">
                <a:solidFill>
                  <a:srgbClr val="D71600"/>
                </a:solidFill>
                <a:latin typeface="Calibri" panose="020F0502020204030204" pitchFamily="34" charset="0"/>
              </a:rPr>
              <a:t>YouTube Video – Installing Roof Anchors</a:t>
            </a:r>
            <a:endParaRPr lang="en-US" altLang="en-US" sz="2400" u="sng">
              <a:solidFill>
                <a:srgbClr val="000000"/>
              </a:solidFill>
              <a:latin typeface="Microsoft Sans Serif" panose="020B0604020202020204" pitchFamily="34" charset="0"/>
            </a:endParaRPr>
          </a:p>
        </p:txBody>
      </p:sp>
      <p:sp>
        <p:nvSpPr>
          <p:cNvPr id="34819" name="TextBox 2"/>
          <p:cNvSpPr txBox="1">
            <a:spLocks noChangeArrowheads="1"/>
          </p:cNvSpPr>
          <p:nvPr/>
        </p:nvSpPr>
        <p:spPr bwMode="auto">
          <a:xfrm>
            <a:off x="3246438" y="4032250"/>
            <a:ext cx="236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Image courtesy of DBI-Sala</a:t>
            </a:r>
          </a:p>
        </p:txBody>
      </p:sp>
      <p:pic>
        <p:nvPicPr>
          <p:cNvPr id="34820" name="Picture 1" descr="diagram showing where anchors should be located on a roo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5750"/>
            <a:ext cx="7483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325688" y="4019550"/>
            <a:ext cx="449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u="sng" dirty="0">
                <a:latin typeface="Calibri" panose="020F0502020204030204" pitchFamily="34" charset="0"/>
                <a:hlinkClick r:id="rId3"/>
              </a:rPr>
              <a:t>YouTube Video – Swing Fall Hazard</a:t>
            </a:r>
            <a:endParaRPr lang="en-US" altLang="en-US" sz="2400" u="sng" dirty="0">
              <a:latin typeface="Microsoft Sans Serif" panose="020B0604020202020204" pitchFamily="34" charset="0"/>
            </a:endParaRPr>
          </a:p>
        </p:txBody>
      </p:sp>
      <p:pic>
        <p:nvPicPr>
          <p:cNvPr id="36867" name="Picture 2" descr="another diagrams showing swing fall hazar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590550"/>
            <a:ext cx="3684588"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 descr="diagram showing swing fall hazar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3350"/>
            <a:ext cx="49260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Man holding a self-retracting lifel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6563" y="819150"/>
            <a:ext cx="3276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ChangeArrowheads="1"/>
          </p:cNvSpPr>
          <p:nvPr/>
        </p:nvSpPr>
        <p:spPr bwMode="auto">
          <a:xfrm>
            <a:off x="152400" y="819150"/>
            <a:ext cx="5334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solidFill>
                  <a:srgbClr val="000000"/>
                </a:solidFill>
                <a:latin typeface="Calibri" panose="020F0502020204030204" pitchFamily="34" charset="0"/>
              </a:rPr>
              <a:t>Some employer may use self-retracting lifeline fall protection instead of roof anchors.</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The </a:t>
            </a:r>
            <a:r>
              <a:rPr lang="en-US" altLang="en-US" sz="2400" dirty="0" err="1">
                <a:solidFill>
                  <a:srgbClr val="000000"/>
                </a:solidFill>
                <a:latin typeface="Calibri" panose="020F0502020204030204" pitchFamily="34" charset="0"/>
              </a:rPr>
              <a:t>SRL</a:t>
            </a:r>
            <a:r>
              <a:rPr lang="en-US" altLang="en-US" sz="2400" dirty="0">
                <a:solidFill>
                  <a:srgbClr val="000000"/>
                </a:solidFill>
                <a:latin typeface="Calibri" panose="020F0502020204030204" pitchFamily="34" charset="0"/>
              </a:rPr>
              <a:t> will usually stop your fall faster than other types of fall protection equipment.</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A </a:t>
            </a:r>
            <a:r>
              <a:rPr lang="en-US" altLang="en-US" sz="2400" dirty="0">
                <a:solidFill>
                  <a:srgbClr val="000000"/>
                </a:solidFill>
                <a:latin typeface="Calibri" panose="020F0502020204030204" pitchFamily="34" charset="0"/>
              </a:rPr>
              <a:t>disadvantage is that if you go too far sideways from the </a:t>
            </a:r>
            <a:r>
              <a:rPr lang="en-US" altLang="en-US" sz="2400" dirty="0" err="1">
                <a:solidFill>
                  <a:srgbClr val="000000"/>
                </a:solidFill>
                <a:latin typeface="Calibri" panose="020F0502020204030204" pitchFamily="34" charset="0"/>
              </a:rPr>
              <a:t>SRL</a:t>
            </a:r>
            <a:r>
              <a:rPr lang="en-US" altLang="en-US" sz="2400" dirty="0">
                <a:solidFill>
                  <a:srgbClr val="000000"/>
                </a:solidFill>
                <a:latin typeface="Calibri" panose="020F0502020204030204" pitchFamily="34" charset="0"/>
              </a:rPr>
              <a:t>, you can be injured in a swing fall.</a:t>
            </a:r>
            <a:endParaRPr lang="en-US" altLang="en-US" sz="2400" dirty="0">
              <a:solidFill>
                <a:srgbClr val="000000"/>
              </a:solidFill>
              <a:latin typeface="Microsoft Sans Serif" panose="020B0604020202020204" pitchFamily="34" charset="0"/>
            </a:endParaRPr>
          </a:p>
        </p:txBody>
      </p:sp>
      <p:sp>
        <p:nvSpPr>
          <p:cNvPr id="38916" name="Title 1"/>
          <p:cNvSpPr>
            <a:spLocks noGrp="1"/>
          </p:cNvSpPr>
          <p:nvPr>
            <p:ph type="title"/>
          </p:nvPr>
        </p:nvSpPr>
        <p:spPr/>
        <p:txBody>
          <a:bodyPr/>
          <a:lstStyle/>
          <a:p>
            <a:pPr algn="ctr"/>
            <a:r>
              <a:rPr lang="en-US" altLang="en-US" b="0" smtClean="0">
                <a:solidFill>
                  <a:schemeClr val="tx1"/>
                </a:solidFill>
              </a:rPr>
              <a:t>Self-retracting lifeline (SRL)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illustrations of how to inspect fall protection harn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1428750"/>
            <a:ext cx="1684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3"/>
          <p:cNvSpPr txBox="1">
            <a:spLocks noChangeArrowheads="1"/>
          </p:cNvSpPr>
          <p:nvPr/>
        </p:nvSpPr>
        <p:spPr bwMode="auto">
          <a:xfrm>
            <a:off x="5334000" y="3732213"/>
            <a:ext cx="1755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Photo by Fall Protection Systems</a:t>
            </a:r>
          </a:p>
        </p:txBody>
      </p:sp>
      <p:pic>
        <p:nvPicPr>
          <p:cNvPr id="40964" name="Picture 2" descr="showing a rip in harness webb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1492250"/>
            <a:ext cx="30575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p:cNvSpPr>
            <a:spLocks noChangeArrowheads="1"/>
          </p:cNvSpPr>
          <p:nvPr/>
        </p:nvSpPr>
        <p:spPr bwMode="auto">
          <a:xfrm>
            <a:off x="239713" y="1474788"/>
            <a:ext cx="539908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200"/>
              </a:spcAft>
              <a:buClrTx/>
              <a:buFontTx/>
              <a:buNone/>
            </a:pPr>
            <a:r>
              <a:rPr lang="en-US" altLang="en-US" sz="2400" dirty="0">
                <a:solidFill>
                  <a:srgbClr val="000000"/>
                </a:solidFill>
                <a:latin typeface="Calibri" panose="020F0502020204030204" pitchFamily="34" charset="0"/>
              </a:rPr>
              <a:t>Abrasion or cuts,</a:t>
            </a:r>
          </a:p>
          <a:p>
            <a:pPr>
              <a:spcBef>
                <a:spcPct val="0"/>
              </a:spcBef>
              <a:spcAft>
                <a:spcPts val="1200"/>
              </a:spcAft>
              <a:buClrTx/>
              <a:buFontTx/>
              <a:buNone/>
            </a:pPr>
            <a:r>
              <a:rPr lang="en-US" altLang="en-US" sz="2400" dirty="0" smtClean="0">
                <a:solidFill>
                  <a:srgbClr val="000000"/>
                </a:solidFill>
                <a:latin typeface="Calibri" panose="020F0502020204030204" pitchFamily="34" charset="0"/>
              </a:rPr>
              <a:t>Excessive </a:t>
            </a:r>
            <a:r>
              <a:rPr lang="en-US" altLang="en-US" sz="2400" dirty="0">
                <a:solidFill>
                  <a:srgbClr val="000000"/>
                </a:solidFill>
                <a:latin typeface="Calibri" panose="020F0502020204030204" pitchFamily="34" charset="0"/>
              </a:rPr>
              <a:t>wear,</a:t>
            </a:r>
          </a:p>
          <a:p>
            <a:pPr>
              <a:spcBef>
                <a:spcPct val="0"/>
              </a:spcBef>
              <a:spcAft>
                <a:spcPts val="1200"/>
              </a:spcAft>
              <a:buClrTx/>
              <a:buFontTx/>
              <a:buNone/>
            </a:pPr>
            <a:r>
              <a:rPr lang="en-US" altLang="en-US" sz="2400" dirty="0" smtClean="0">
                <a:solidFill>
                  <a:srgbClr val="000000"/>
                </a:solidFill>
                <a:latin typeface="Calibri" panose="020F0502020204030204" pitchFamily="34" charset="0"/>
              </a:rPr>
              <a:t>frayed </a:t>
            </a:r>
            <a:r>
              <a:rPr lang="en-US" altLang="en-US" sz="2400" dirty="0">
                <a:solidFill>
                  <a:srgbClr val="000000"/>
                </a:solidFill>
                <a:latin typeface="Calibri" panose="020F0502020204030204" pitchFamily="34" charset="0"/>
              </a:rPr>
              <a:t>or kinked material,</a:t>
            </a:r>
          </a:p>
          <a:p>
            <a:pPr>
              <a:spcBef>
                <a:spcPct val="0"/>
              </a:spcBef>
              <a:spcAft>
                <a:spcPts val="1200"/>
              </a:spcAft>
              <a:buClrTx/>
              <a:buFontTx/>
              <a:buNone/>
            </a:pPr>
            <a:r>
              <a:rPr lang="en-US" altLang="en-US" sz="2400" dirty="0" smtClean="0">
                <a:solidFill>
                  <a:srgbClr val="000000"/>
                </a:solidFill>
                <a:latin typeface="Calibri" panose="020F0502020204030204" pitchFamily="34" charset="0"/>
              </a:rPr>
              <a:t>loose </a:t>
            </a:r>
            <a:r>
              <a:rPr lang="en-US" altLang="en-US" sz="2400" dirty="0">
                <a:solidFill>
                  <a:srgbClr val="000000"/>
                </a:solidFill>
                <a:latin typeface="Calibri" panose="020F0502020204030204" pitchFamily="34" charset="0"/>
              </a:rPr>
              <a:t>or deformed connectors,</a:t>
            </a:r>
          </a:p>
          <a:p>
            <a:pPr>
              <a:spcBef>
                <a:spcPct val="0"/>
              </a:spcBef>
              <a:spcAft>
                <a:spcPts val="1200"/>
              </a:spcAft>
              <a:buClrTx/>
              <a:buFontTx/>
              <a:buNone/>
            </a:pPr>
            <a:r>
              <a:rPr lang="en-US" altLang="en-US" sz="2400" dirty="0" smtClean="0">
                <a:solidFill>
                  <a:srgbClr val="000000"/>
                </a:solidFill>
                <a:latin typeface="Calibri" panose="020F0502020204030204" pitchFamily="34" charset="0"/>
              </a:rPr>
              <a:t>cracked </a:t>
            </a:r>
            <a:r>
              <a:rPr lang="en-US" altLang="en-US" sz="2400" dirty="0">
                <a:solidFill>
                  <a:srgbClr val="000000"/>
                </a:solidFill>
                <a:latin typeface="Calibri" panose="020F0502020204030204" pitchFamily="34" charset="0"/>
              </a:rPr>
              <a:t>or broken D-ring,</a:t>
            </a:r>
          </a:p>
          <a:p>
            <a:pPr>
              <a:spcBef>
                <a:spcPct val="0"/>
              </a:spcBef>
              <a:spcAft>
                <a:spcPts val="1200"/>
              </a:spcAft>
              <a:buClrTx/>
              <a:buFontTx/>
              <a:buNone/>
            </a:pPr>
            <a:r>
              <a:rPr lang="en-US" altLang="en-US" sz="2400" dirty="0" smtClean="0">
                <a:solidFill>
                  <a:srgbClr val="000000"/>
                </a:solidFill>
                <a:latin typeface="Calibri" panose="020F0502020204030204" pitchFamily="34" charset="0"/>
              </a:rPr>
              <a:t>loose</a:t>
            </a:r>
            <a:r>
              <a:rPr lang="en-US" altLang="en-US" sz="2400" dirty="0">
                <a:solidFill>
                  <a:srgbClr val="000000"/>
                </a:solidFill>
                <a:latin typeface="Calibri" panose="020F0502020204030204" pitchFamily="34" charset="0"/>
              </a:rPr>
              <a:t>, distorted or broken belt grommets.</a:t>
            </a:r>
            <a:endParaRPr lang="en-US" altLang="en-US" sz="2400" dirty="0">
              <a:solidFill>
                <a:srgbClr val="000000"/>
              </a:solidFill>
              <a:latin typeface="Microsoft Sans Serif" panose="020B0604020202020204" pitchFamily="34" charset="0"/>
            </a:endParaRPr>
          </a:p>
        </p:txBody>
      </p:sp>
      <p:sp>
        <p:nvSpPr>
          <p:cNvPr id="40966" name="Rectangle 2"/>
          <p:cNvSpPr>
            <a:spLocks noChangeArrowheads="1"/>
          </p:cNvSpPr>
          <p:nvPr/>
        </p:nvSpPr>
        <p:spPr bwMode="auto">
          <a:xfrm>
            <a:off x="76200" y="658813"/>
            <a:ext cx="8582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solidFill>
                  <a:srgbClr val="000000"/>
                </a:solidFill>
                <a:latin typeface="Calibri" panose="020F0502020204030204" pitchFamily="34" charset="0"/>
              </a:rPr>
              <a:t>Inspect all components of your personal fall protection </a:t>
            </a:r>
            <a:r>
              <a:rPr lang="en-US" altLang="en-US" sz="2400" dirty="0" smtClean="0">
                <a:solidFill>
                  <a:srgbClr val="000000"/>
                </a:solidFill>
                <a:latin typeface="Calibri" panose="020F0502020204030204" pitchFamily="34" charset="0"/>
              </a:rPr>
              <a:t>system. Look </a:t>
            </a:r>
            <a:r>
              <a:rPr lang="en-US" altLang="en-US" sz="2400" dirty="0">
                <a:solidFill>
                  <a:srgbClr val="000000"/>
                </a:solidFill>
                <a:latin typeface="Calibri" panose="020F0502020204030204" pitchFamily="34" charset="0"/>
              </a:rPr>
              <a:t>for the following signs of wear and damage:</a:t>
            </a:r>
            <a:endParaRPr lang="en-US" altLang="en-US" sz="2400" dirty="0">
              <a:solidFill>
                <a:srgbClr val="000000"/>
              </a:solidFill>
              <a:latin typeface="Microsoft Sans Serif" panose="020B0604020202020204" pitchFamily="34" charset="0"/>
            </a:endParaRPr>
          </a:p>
        </p:txBody>
      </p:sp>
      <p:sp>
        <p:nvSpPr>
          <p:cNvPr id="40967" name="Title 1"/>
          <p:cNvSpPr>
            <a:spLocks noGrp="1"/>
          </p:cNvSpPr>
          <p:nvPr>
            <p:ph type="title"/>
          </p:nvPr>
        </p:nvSpPr>
        <p:spPr>
          <a:xfrm>
            <a:off x="276225" y="57150"/>
            <a:ext cx="8382000" cy="479425"/>
          </a:xfrm>
        </p:spPr>
        <p:txBody>
          <a:bodyPr/>
          <a:lstStyle/>
          <a:p>
            <a:pPr algn="ctr"/>
            <a:r>
              <a:rPr lang="en-US" altLang="en-US" b="0" smtClean="0">
                <a:solidFill>
                  <a:schemeClr val="tx1"/>
                </a:solidFill>
              </a:rPr>
              <a:t>Inspecting fall protection equipment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Man on roof with fall protec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20725"/>
            <a:ext cx="328612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8620125" y="1222375"/>
            <a:ext cx="32385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900"/>
              <a:t>Photo by Patrick McConashay in Creative Commons</a:t>
            </a:r>
          </a:p>
        </p:txBody>
      </p:sp>
      <p:sp>
        <p:nvSpPr>
          <p:cNvPr id="7172" name="Rectangle 3"/>
          <p:cNvSpPr>
            <a:spLocks noChangeArrowheads="1"/>
          </p:cNvSpPr>
          <p:nvPr/>
        </p:nvSpPr>
        <p:spPr bwMode="auto">
          <a:xfrm>
            <a:off x="228600" y="1200150"/>
            <a:ext cx="4419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solidFill>
                  <a:srgbClr val="000000"/>
                </a:solidFill>
                <a:latin typeface="Calibri" panose="020F0502020204030204" pitchFamily="34" charset="0"/>
              </a:rPr>
              <a:t>Why is fall protection required?</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When </a:t>
            </a:r>
            <a:r>
              <a:rPr lang="en-US" altLang="en-US" sz="2400" dirty="0">
                <a:solidFill>
                  <a:srgbClr val="000000"/>
                </a:solidFill>
                <a:latin typeface="Calibri" panose="020F0502020204030204" pitchFamily="34" charset="0"/>
              </a:rPr>
              <a:t>is it required?</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What </a:t>
            </a:r>
            <a:r>
              <a:rPr lang="en-US" altLang="en-US" sz="2400" dirty="0">
                <a:solidFill>
                  <a:srgbClr val="000000"/>
                </a:solidFill>
                <a:latin typeface="Calibri" panose="020F0502020204030204" pitchFamily="34" charset="0"/>
              </a:rPr>
              <a:t>is required?</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Using </a:t>
            </a:r>
            <a:r>
              <a:rPr lang="en-US" altLang="en-US" sz="2400" dirty="0">
                <a:solidFill>
                  <a:srgbClr val="000000"/>
                </a:solidFill>
                <a:latin typeface="Calibri" panose="020F0502020204030204" pitchFamily="34" charset="0"/>
              </a:rPr>
              <a:t>&amp; maintaining fall protection equipment  </a:t>
            </a:r>
            <a:endParaRPr lang="en-US" altLang="en-US" sz="2400" dirty="0">
              <a:solidFill>
                <a:srgbClr val="000000"/>
              </a:solidFill>
              <a:latin typeface="Microsoft Sans Serif" panose="020B0604020202020204" pitchFamily="34" charset="0"/>
            </a:endParaRPr>
          </a:p>
        </p:txBody>
      </p:sp>
      <p:sp>
        <p:nvSpPr>
          <p:cNvPr id="7173" name="Title 1"/>
          <p:cNvSpPr>
            <a:spLocks noGrp="1"/>
          </p:cNvSpPr>
          <p:nvPr>
            <p:ph type="title"/>
          </p:nvPr>
        </p:nvSpPr>
        <p:spPr>
          <a:xfrm>
            <a:off x="381000" y="209550"/>
            <a:ext cx="8382000" cy="479425"/>
          </a:xfrm>
        </p:spPr>
        <p:txBody>
          <a:bodyPr/>
          <a:lstStyle/>
          <a:p>
            <a:pPr algn="ctr"/>
            <a:r>
              <a:rPr lang="en-US" altLang="en-US" sz="2800" b="0" smtClean="0">
                <a:solidFill>
                  <a:schemeClr val="tx1"/>
                </a:solidFill>
              </a:rPr>
              <a:t>Roofing Fall Protection Training</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811338" y="4002088"/>
            <a:ext cx="541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u="sng" dirty="0">
                <a:latin typeface="Calibri" panose="020F0502020204030204" pitchFamily="34" charset="0"/>
                <a:hlinkClick r:id="rId4"/>
              </a:rPr>
              <a:t>YouTube Video – Performing a routine fall protection harness inspection</a:t>
            </a:r>
            <a:endParaRPr lang="en-US" altLang="en-US" sz="2400" u="sng" dirty="0">
              <a:latin typeface="Microsoft Sans Serif" panose="020B0604020202020204" pitchFamily="34" charset="0"/>
            </a:endParaRPr>
          </a:p>
        </p:txBody>
      </p:sp>
      <p:pic>
        <p:nvPicPr>
          <p:cNvPr id="43011" name="Picture 1" descr="man inspecting a full body harness webb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338"/>
            <a:ext cx="56816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609600" y="409575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u="sng" dirty="0">
                <a:latin typeface="Calibri" panose="020F0502020204030204" pitchFamily="34" charset="0"/>
                <a:hlinkClick r:id="rId4"/>
              </a:rPr>
              <a:t>YouTube Video – How to Inspect a Self-Retracting Lifeline</a:t>
            </a:r>
            <a:endParaRPr lang="en-US" altLang="en-US" sz="2400" u="sng" dirty="0">
              <a:latin typeface="Microsoft Sans Serif" panose="020B0604020202020204" pitchFamily="34" charset="0"/>
            </a:endParaRPr>
          </a:p>
        </p:txBody>
      </p:sp>
      <p:pic>
        <p:nvPicPr>
          <p:cNvPr id="45059" name="Picture 2" descr="photo of the reel of a self-retracting lifelin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
            <a:ext cx="38862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descr="photo of a hook portion of a body harnes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150" y="342900"/>
            <a:ext cx="44291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howing fall arrest equipment  properly hung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27075"/>
            <a:ext cx="3205163"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ChangeArrowheads="1"/>
          </p:cNvSpPr>
          <p:nvPr/>
        </p:nvSpPr>
        <p:spPr bwMode="auto">
          <a:xfrm>
            <a:off x="152400" y="733425"/>
            <a:ext cx="5715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solidFill>
                  <a:srgbClr val="000000"/>
                </a:solidFill>
                <a:latin typeface="Calibri" panose="020F0502020204030204" pitchFamily="34" charset="0"/>
              </a:rPr>
              <a:t>If the equipment gets dirty, clean it with warm soapy water, rinse and hang up to dry.</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Store </a:t>
            </a:r>
            <a:r>
              <a:rPr lang="en-US" altLang="en-US" sz="2400" dirty="0">
                <a:solidFill>
                  <a:srgbClr val="000000"/>
                </a:solidFill>
                <a:latin typeface="Calibri" panose="020F0502020204030204" pitchFamily="34" charset="0"/>
              </a:rPr>
              <a:t>your personal fall protection system in its own bag or other suitable container in a protected place where it cannot be damaged.  </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If </a:t>
            </a:r>
            <a:r>
              <a:rPr lang="en-US" altLang="en-US" sz="2400" dirty="0">
                <a:solidFill>
                  <a:srgbClr val="000000"/>
                </a:solidFill>
                <a:latin typeface="Calibri" panose="020F0502020204030204" pitchFamily="34" charset="0"/>
              </a:rPr>
              <a:t>a personal fall arrest system is subjected to a fall, don’t use it again until it can be determined that it’s safe.</a:t>
            </a:r>
            <a:endParaRPr lang="en-US" altLang="en-US" sz="2400" dirty="0">
              <a:solidFill>
                <a:srgbClr val="000000"/>
              </a:solidFill>
              <a:latin typeface="Microsoft Sans Serif" panose="020B0604020202020204" pitchFamily="34" charset="0"/>
            </a:endParaRPr>
          </a:p>
        </p:txBody>
      </p:sp>
      <p:sp>
        <p:nvSpPr>
          <p:cNvPr id="47108" name="Title 1"/>
          <p:cNvSpPr>
            <a:spLocks noGrp="1"/>
          </p:cNvSpPr>
          <p:nvPr>
            <p:ph type="title"/>
          </p:nvPr>
        </p:nvSpPr>
        <p:spPr>
          <a:xfrm>
            <a:off x="381000" y="133350"/>
            <a:ext cx="8382000" cy="479425"/>
          </a:xfrm>
        </p:spPr>
        <p:txBody>
          <a:bodyPr/>
          <a:lstStyle/>
          <a:p>
            <a:r>
              <a:rPr lang="en-US" altLang="en-US" b="0" smtClean="0">
                <a:solidFill>
                  <a:schemeClr val="tx1"/>
                </a:solidFill>
              </a:rPr>
              <a:t>Maintaining fall protection equipment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2114550"/>
            <a:ext cx="8382000" cy="479425"/>
          </a:xfrm>
        </p:spPr>
        <p:txBody>
          <a:bodyPr/>
          <a:lstStyle/>
          <a:p>
            <a:pPr algn="ctr"/>
            <a:r>
              <a:rPr lang="en-US" altLang="en-US" sz="2000" b="0" smtClean="0">
                <a:solidFill>
                  <a:srgbClr val="FF0000"/>
                </a:solidFill>
              </a:rPr>
              <a:t>Include worksite-specific training here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762000" y="1276350"/>
            <a:ext cx="510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hlinkClick r:id="rId3"/>
              </a:rPr>
              <a:t>L&amp; I Unified Fall Protection Rule</a:t>
            </a:r>
            <a:endParaRPr lang="en-US" altLang="en-US" sz="2400" dirty="0"/>
          </a:p>
          <a:p>
            <a:pPr>
              <a:spcBef>
                <a:spcPct val="0"/>
              </a:spcBef>
              <a:buClrTx/>
              <a:buFontTx/>
              <a:buNone/>
            </a:pPr>
            <a:endParaRPr lang="en-US" altLang="en-US" sz="2400" dirty="0"/>
          </a:p>
          <a:p>
            <a:pPr>
              <a:spcBef>
                <a:spcPct val="0"/>
              </a:spcBef>
              <a:buClrTx/>
              <a:buFontTx/>
              <a:buNone/>
            </a:pPr>
            <a:r>
              <a:rPr lang="en-US" altLang="en-US" sz="2400" dirty="0"/>
              <a:t>Roofing fall protection online course</a:t>
            </a:r>
          </a:p>
          <a:p>
            <a:pPr>
              <a:spcBef>
                <a:spcPct val="0"/>
              </a:spcBef>
              <a:buClrTx/>
              <a:buFontTx/>
              <a:buNone/>
            </a:pPr>
            <a:endParaRPr lang="en-US" altLang="en-US" sz="2400" dirty="0"/>
          </a:p>
          <a:p>
            <a:pPr>
              <a:spcBef>
                <a:spcPct val="0"/>
              </a:spcBef>
              <a:buClrTx/>
              <a:buFontTx/>
              <a:buNone/>
            </a:pPr>
            <a:r>
              <a:rPr lang="en-US" altLang="en-US" sz="2400" dirty="0">
                <a:hlinkClick r:id="rId4"/>
              </a:rPr>
              <a:t>Fall protection work plan checklist</a:t>
            </a:r>
            <a:endParaRPr lang="en-US" altLang="en-US" sz="2400" dirty="0"/>
          </a:p>
        </p:txBody>
      </p:sp>
      <p:sp>
        <p:nvSpPr>
          <p:cNvPr id="51203" name="Title 1"/>
          <p:cNvSpPr>
            <a:spLocks noGrp="1"/>
          </p:cNvSpPr>
          <p:nvPr>
            <p:ph type="title"/>
          </p:nvPr>
        </p:nvSpPr>
        <p:spPr/>
        <p:txBody>
          <a:bodyPr/>
          <a:lstStyle/>
          <a:p>
            <a:pPr algn="ctr"/>
            <a:r>
              <a:rPr lang="en-US" altLang="en-US" b="0" smtClean="0">
                <a:solidFill>
                  <a:schemeClr val="tx1"/>
                </a:solidFill>
              </a:rPr>
              <a:t>Additional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Man falling off roo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742950"/>
            <a:ext cx="4683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a:off x="609600" y="432435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a:hlinkClick r:id="rId5"/>
              </a:rPr>
              <a:t>YouTube video – Roofer dies after falling off roof</a:t>
            </a:r>
            <a:endParaRPr lang="en-US" altLang="en-US" sz="2000"/>
          </a:p>
        </p:txBody>
      </p:sp>
      <p:sp>
        <p:nvSpPr>
          <p:cNvPr id="9220" name="Rectangle 2"/>
          <p:cNvSpPr>
            <a:spLocks noChangeArrowheads="1"/>
          </p:cNvSpPr>
          <p:nvPr/>
        </p:nvSpPr>
        <p:spPr bwMode="auto">
          <a:xfrm>
            <a:off x="228600" y="1581150"/>
            <a:ext cx="403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000000"/>
                </a:solidFill>
                <a:latin typeface="Calibri" panose="020F0502020204030204" pitchFamily="34" charset="0"/>
              </a:rPr>
              <a:t>Serious injury</a:t>
            </a:r>
          </a:p>
          <a:p>
            <a:pPr algn="ctr">
              <a:spcBef>
                <a:spcPct val="0"/>
              </a:spcBef>
              <a:buClrTx/>
              <a:buFontTx/>
              <a:buNone/>
            </a:pPr>
            <a:r>
              <a:rPr lang="en-US" altLang="en-US" sz="3200">
                <a:solidFill>
                  <a:srgbClr val="000000"/>
                </a:solidFill>
                <a:latin typeface="Calibri" panose="020F0502020204030204" pitchFamily="34" charset="0"/>
              </a:rPr>
              <a:t>or</a:t>
            </a:r>
          </a:p>
          <a:p>
            <a:pPr algn="ctr">
              <a:spcBef>
                <a:spcPct val="0"/>
              </a:spcBef>
              <a:buClrTx/>
              <a:buFontTx/>
              <a:buNone/>
            </a:pPr>
            <a:r>
              <a:rPr lang="en-US" altLang="en-US" sz="3200">
                <a:solidFill>
                  <a:srgbClr val="000000"/>
                </a:solidFill>
                <a:latin typeface="Calibri" panose="020F0502020204030204" pitchFamily="34" charset="0"/>
              </a:rPr>
              <a:t>death</a:t>
            </a:r>
            <a:endParaRPr lang="en-US" altLang="en-US" sz="3200">
              <a:solidFill>
                <a:srgbClr val="000000"/>
              </a:solidFill>
              <a:latin typeface="Microsoft Sans Serif" panose="020B0604020202020204" pitchFamily="34" charset="0"/>
            </a:endParaRPr>
          </a:p>
        </p:txBody>
      </p:sp>
      <p:sp>
        <p:nvSpPr>
          <p:cNvPr id="9221" name="Title 1"/>
          <p:cNvSpPr>
            <a:spLocks noGrp="1"/>
          </p:cNvSpPr>
          <p:nvPr>
            <p:ph type="title"/>
          </p:nvPr>
        </p:nvSpPr>
        <p:spPr>
          <a:xfrm>
            <a:off x="381000" y="155575"/>
            <a:ext cx="8382000" cy="479425"/>
          </a:xfrm>
        </p:spPr>
        <p:txBody>
          <a:bodyPr/>
          <a:lstStyle/>
          <a:p>
            <a:pPr algn="ctr"/>
            <a:r>
              <a:rPr lang="en-US" altLang="en-US" b="0" smtClean="0">
                <a:solidFill>
                  <a:schemeClr val="tx1"/>
                </a:solidFill>
              </a:rPr>
              <a:t>What happens if you fall off a roof?</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mage showing man about to fall 10 fee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4988"/>
            <a:ext cx="17526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6248400" y="2455863"/>
            <a:ext cx="106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a:solidFill>
                  <a:srgbClr val="000000"/>
                </a:solidFill>
                <a:latin typeface="Calibri" panose="020F0502020204030204" pitchFamily="34" charset="0"/>
              </a:rPr>
              <a:t>10 feet</a:t>
            </a:r>
            <a:endParaRPr lang="en-US" altLang="en-US" sz="2400">
              <a:solidFill>
                <a:srgbClr val="000000"/>
              </a:solidFill>
              <a:latin typeface="Microsoft Sans Serif" panose="020B0604020202020204" pitchFamily="34" charset="0"/>
            </a:endParaRPr>
          </a:p>
        </p:txBody>
      </p:sp>
      <p:sp>
        <p:nvSpPr>
          <p:cNvPr id="11268" name="Rectangle 2"/>
          <p:cNvSpPr>
            <a:spLocks noChangeArrowheads="1"/>
          </p:cNvSpPr>
          <p:nvPr/>
        </p:nvSpPr>
        <p:spPr bwMode="auto">
          <a:xfrm>
            <a:off x="304800" y="2209800"/>
            <a:ext cx="525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dirty="0"/>
              <a:t>A fall from 10 feet takes less than a second to hit the ground. </a:t>
            </a:r>
          </a:p>
        </p:txBody>
      </p:sp>
      <p:sp>
        <p:nvSpPr>
          <p:cNvPr id="11269" name="Title 1"/>
          <p:cNvSpPr>
            <a:spLocks noGrp="1"/>
          </p:cNvSpPr>
          <p:nvPr>
            <p:ph type="title"/>
          </p:nvPr>
        </p:nvSpPr>
        <p:spPr>
          <a:xfrm>
            <a:off x="-1066800" y="550863"/>
            <a:ext cx="8382000" cy="877887"/>
          </a:xfrm>
        </p:spPr>
        <p:txBody>
          <a:bodyPr/>
          <a:lstStyle/>
          <a:p>
            <a:pPr algn="ctr"/>
            <a:r>
              <a:rPr lang="en-US" altLang="en-US" b="0" dirty="0" smtClean="0">
                <a:solidFill>
                  <a:schemeClr val="tx1"/>
                </a:solidFill>
              </a:rPr>
              <a:t>Think you can catch yourself?</a:t>
            </a:r>
            <a:br>
              <a:rPr lang="en-US" altLang="en-US" b="0" dirty="0" smtClean="0">
                <a:solidFill>
                  <a:schemeClr val="tx1"/>
                </a:solidFill>
              </a:rPr>
            </a:br>
            <a:r>
              <a:rPr lang="en-US" altLang="en-US" b="0" dirty="0" smtClean="0">
                <a:solidFill>
                  <a:schemeClr val="tx1"/>
                </a:solidFill>
              </a:rPr>
              <a:t>No way!</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showing roof protection required on roof at all elevations above 10 fee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2097088"/>
            <a:ext cx="4827588"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609600" y="3562350"/>
            <a:ext cx="335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u="sng"/>
              <a:t>Always</a:t>
            </a:r>
            <a:r>
              <a:rPr lang="en-US" altLang="en-US" sz="2400"/>
              <a:t>, when working at 10 feet or above.</a:t>
            </a:r>
          </a:p>
        </p:txBody>
      </p:sp>
      <p:pic>
        <p:nvPicPr>
          <p:cNvPr id="13316" name="Picture 1" descr="Image showing fall protection required at 10 feet on a room 10 feet high"/>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666750"/>
            <a:ext cx="43037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1"/>
          <p:cNvSpPr>
            <a:spLocks noGrp="1"/>
          </p:cNvSpPr>
          <p:nvPr>
            <p:ph type="title"/>
          </p:nvPr>
        </p:nvSpPr>
        <p:spPr>
          <a:xfrm>
            <a:off x="228600" y="133350"/>
            <a:ext cx="8382000" cy="479425"/>
          </a:xfrm>
        </p:spPr>
        <p:txBody>
          <a:bodyPr/>
          <a:lstStyle/>
          <a:p>
            <a:pPr algn="ctr"/>
            <a:r>
              <a:rPr lang="en-US" altLang="en-US" b="0" smtClean="0">
                <a:solidFill>
                  <a:schemeClr val="tx1"/>
                </a:solidFill>
              </a:rPr>
              <a:t>When is fall protection required?</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9600" y="38671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a:t>On a steep-pitched roof greater than 4 in 12, fall protection is required at a four foot elevation.</a:t>
            </a:r>
          </a:p>
        </p:txBody>
      </p:sp>
      <p:pic>
        <p:nvPicPr>
          <p:cNvPr id="15363" name="Picture 1" descr="photo of a very steep roo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5750"/>
            <a:ext cx="5257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Two roofers on roof with fall protec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895350"/>
            <a:ext cx="43815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381000" y="1123950"/>
            <a:ext cx="3886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dirty="0">
                <a:solidFill>
                  <a:srgbClr val="000000"/>
                </a:solidFill>
                <a:latin typeface="Calibri" panose="020F0502020204030204" pitchFamily="34" charset="0"/>
              </a:rPr>
              <a:t>Four choices:</a:t>
            </a:r>
          </a:p>
          <a:p>
            <a:pPr>
              <a:spcBef>
                <a:spcPct val="0"/>
              </a:spcBef>
              <a:spcAft>
                <a:spcPts val="1800"/>
              </a:spcAft>
              <a:buClrTx/>
              <a:buFontTx/>
              <a:buNone/>
            </a:pPr>
            <a:r>
              <a:rPr lang="en-US" altLang="en-US" dirty="0" smtClean="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a positioning device,</a:t>
            </a:r>
          </a:p>
          <a:p>
            <a:pPr>
              <a:spcBef>
                <a:spcPct val="0"/>
              </a:spcBef>
              <a:spcAft>
                <a:spcPts val="1800"/>
              </a:spcAft>
              <a:buClrTx/>
              <a:buFontTx/>
              <a:buNone/>
            </a:pPr>
            <a:r>
              <a:rPr lang="en-US" altLang="en-US" dirty="0" smtClean="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a personal fall restraint,</a:t>
            </a:r>
          </a:p>
          <a:p>
            <a:pPr>
              <a:spcBef>
                <a:spcPct val="0"/>
              </a:spcBef>
              <a:spcAft>
                <a:spcPts val="1800"/>
              </a:spcAft>
              <a:buClrTx/>
              <a:buFontTx/>
              <a:buNone/>
            </a:pPr>
            <a:r>
              <a:rPr lang="en-US" altLang="en-US" dirty="0" smtClean="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a personal fall arrest,</a:t>
            </a:r>
          </a:p>
          <a:p>
            <a:pPr>
              <a:spcBef>
                <a:spcPct val="0"/>
              </a:spcBef>
              <a:spcAft>
                <a:spcPts val="1800"/>
              </a:spcAft>
              <a:buClrTx/>
              <a:buFontTx/>
              <a:buNone/>
            </a:pPr>
            <a:r>
              <a:rPr lang="en-US" altLang="en-US" dirty="0" smtClean="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a warning line system.</a:t>
            </a:r>
            <a:endParaRPr lang="en-US" altLang="en-US" dirty="0">
              <a:solidFill>
                <a:srgbClr val="000000"/>
              </a:solidFill>
              <a:latin typeface="Microsoft Sans Serif" panose="020B0604020202020204" pitchFamily="34" charset="0"/>
            </a:endParaRPr>
          </a:p>
        </p:txBody>
      </p:sp>
      <p:sp>
        <p:nvSpPr>
          <p:cNvPr id="17412" name="Title 1"/>
          <p:cNvSpPr>
            <a:spLocks noGrp="1"/>
          </p:cNvSpPr>
          <p:nvPr>
            <p:ph type="title"/>
          </p:nvPr>
        </p:nvSpPr>
        <p:spPr/>
        <p:txBody>
          <a:bodyPr/>
          <a:lstStyle/>
          <a:p>
            <a:pPr algn="ctr"/>
            <a:r>
              <a:rPr lang="en-US" altLang="en-US" b="0" smtClean="0">
                <a:solidFill>
                  <a:schemeClr val="tx1"/>
                </a:solidFill>
              </a:rPr>
              <a:t>What types of fall protection exist?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iagram showing a warning line system on a roo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7150"/>
            <a:ext cx="35052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685800" y="3867150"/>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u="sng" dirty="0">
                <a:latin typeface="Calibri" panose="020F0502020204030204" pitchFamily="34" charset="0"/>
                <a:hlinkClick r:id="rId4"/>
              </a:rPr>
              <a:t>YouTube Video – Warning Line System</a:t>
            </a:r>
            <a:endParaRPr lang="en-US" altLang="en-US" sz="2000" u="sng" dirty="0">
              <a:latin typeface="Microsoft Sans Serif" panose="020B0604020202020204" pitchFamily="34" charset="0"/>
            </a:endParaRPr>
          </a:p>
        </p:txBody>
      </p:sp>
      <p:sp>
        <p:nvSpPr>
          <p:cNvPr id="19460" name="Rectangle 3"/>
          <p:cNvSpPr>
            <a:spLocks noChangeArrowheads="1"/>
          </p:cNvSpPr>
          <p:nvPr/>
        </p:nvSpPr>
        <p:spPr bwMode="auto">
          <a:xfrm>
            <a:off x="469900" y="1268413"/>
            <a:ext cx="45720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dirty="0">
                <a:solidFill>
                  <a:srgbClr val="000000"/>
                </a:solidFill>
                <a:latin typeface="Calibri" panose="020F0502020204030204" pitchFamily="34" charset="0"/>
              </a:rPr>
              <a:t>Only allowed on low-pitched roofs - 4:12 slope or less.</a:t>
            </a:r>
          </a:p>
          <a:p>
            <a:pPr>
              <a:spcBef>
                <a:spcPct val="0"/>
              </a:spcBef>
              <a:spcAft>
                <a:spcPts val="1800"/>
              </a:spcAft>
              <a:buClrTx/>
              <a:buFontTx/>
              <a:buNone/>
            </a:pPr>
            <a:r>
              <a:rPr lang="en-US" altLang="en-US" dirty="0" smtClean="0">
                <a:solidFill>
                  <a:srgbClr val="000000"/>
                </a:solidFill>
                <a:latin typeface="Calibri" panose="020F0502020204030204" pitchFamily="34" charset="0"/>
              </a:rPr>
              <a:t>Requires </a:t>
            </a:r>
            <a:r>
              <a:rPr lang="en-US" altLang="en-US" dirty="0">
                <a:solidFill>
                  <a:srgbClr val="000000"/>
                </a:solidFill>
                <a:latin typeface="Calibri" panose="020F0502020204030204" pitchFamily="34" charset="0"/>
              </a:rPr>
              <a:t>the presence of a safety monitor employee.</a:t>
            </a:r>
            <a:endParaRPr lang="en-US" altLang="en-US" dirty="0">
              <a:solidFill>
                <a:srgbClr val="000000"/>
              </a:solidFill>
              <a:latin typeface="Microsoft Sans Serif" panose="020B0604020202020204" pitchFamily="34" charset="0"/>
            </a:endParaRPr>
          </a:p>
        </p:txBody>
      </p:sp>
      <p:sp>
        <p:nvSpPr>
          <p:cNvPr id="19461" name="Title 1"/>
          <p:cNvSpPr>
            <a:spLocks noGrp="1"/>
          </p:cNvSpPr>
          <p:nvPr>
            <p:ph type="title"/>
          </p:nvPr>
        </p:nvSpPr>
        <p:spPr>
          <a:xfrm>
            <a:off x="711200" y="438150"/>
            <a:ext cx="4445000" cy="479425"/>
          </a:xfrm>
        </p:spPr>
        <p:txBody>
          <a:bodyPr/>
          <a:lstStyle/>
          <a:p>
            <a:r>
              <a:rPr lang="en-US" altLang="en-US" b="0" smtClean="0">
                <a:solidFill>
                  <a:schemeClr val="tx1"/>
                </a:solidFill>
              </a:rPr>
              <a:t>Warning Line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456113" y="361950"/>
            <a:ext cx="416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a:t>Safety monitor employee</a:t>
            </a:r>
          </a:p>
        </p:txBody>
      </p:sp>
      <p:sp>
        <p:nvSpPr>
          <p:cNvPr id="21507" name="Rectangle 4"/>
          <p:cNvSpPr>
            <a:spLocks noChangeArrowheads="1"/>
          </p:cNvSpPr>
          <p:nvPr/>
        </p:nvSpPr>
        <p:spPr bwMode="auto">
          <a:xfrm>
            <a:off x="112713" y="1428750"/>
            <a:ext cx="43434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A warning line system requires a safety monitor.</a:t>
            </a:r>
          </a:p>
          <a:p>
            <a:pPr>
              <a:spcBef>
                <a:spcPct val="0"/>
              </a:spcBef>
              <a:spcAft>
                <a:spcPts val="1800"/>
              </a:spcAft>
              <a:buClrTx/>
              <a:buFontTx/>
              <a:buNone/>
            </a:pPr>
            <a:r>
              <a:rPr lang="en-US" altLang="en-US" sz="2400" dirty="0" smtClean="0"/>
              <a:t>warn </a:t>
            </a:r>
            <a:r>
              <a:rPr lang="en-US" altLang="en-US" sz="2400" dirty="0"/>
              <a:t>you if you are too close to the roof edge.</a:t>
            </a:r>
          </a:p>
        </p:txBody>
      </p:sp>
      <p:pic>
        <p:nvPicPr>
          <p:cNvPr id="21508" name="Picture 1" descr="Photo of a safety monitor employee on roof with other work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1047750"/>
            <a:ext cx="45132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1577</Words>
  <Application>Microsoft Office PowerPoint</Application>
  <PresentationFormat>On-screen Show (16:9)</PresentationFormat>
  <Paragraphs>124</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Microsoft Sans Serif</vt:lpstr>
      <vt:lpstr>Wingdings</vt:lpstr>
      <vt:lpstr>Default Design</vt:lpstr>
      <vt:lpstr>Roofing Fall Protection</vt:lpstr>
      <vt:lpstr>Roofing Fall Protection Training</vt:lpstr>
      <vt:lpstr>What happens if you fall off a roof?</vt:lpstr>
      <vt:lpstr>Think you can catch yourself? No way!</vt:lpstr>
      <vt:lpstr>When is fall protection required?</vt:lpstr>
      <vt:lpstr>PowerPoint Presentation</vt:lpstr>
      <vt:lpstr>What types of fall protection exist?</vt:lpstr>
      <vt:lpstr>Warning Line System</vt:lpstr>
      <vt:lpstr>PowerPoint Presentation</vt:lpstr>
      <vt:lpstr>Two kinds of personal fall protection</vt:lpstr>
      <vt:lpstr>Personal Fall Arrest Equipment</vt:lpstr>
      <vt:lpstr>PowerPoint Presentation</vt:lpstr>
      <vt:lpstr>How fall arrest equipment works</vt:lpstr>
      <vt:lpstr>Fitting a full body harness</vt:lpstr>
      <vt:lpstr>PowerPoint Presentation</vt:lpstr>
      <vt:lpstr>PowerPoint Presentation</vt:lpstr>
      <vt:lpstr>PowerPoint Presentation</vt:lpstr>
      <vt:lpstr>Self-retracting lifeline (SRL)</vt:lpstr>
      <vt:lpstr>Inspecting fall protection equipment</vt:lpstr>
      <vt:lpstr>PowerPoint Presentation</vt:lpstr>
      <vt:lpstr>PowerPoint Presentation</vt:lpstr>
      <vt:lpstr>Maintaining fall protection equipment</vt:lpstr>
      <vt:lpstr>Include worksite-specific training here</vt:lpstr>
      <vt:lpstr>Additional Resources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freelance1</dc:creator>
  <cp:lastModifiedBy>Sortor, Katherine (LNI)</cp:lastModifiedBy>
  <cp:revision>148</cp:revision>
  <dcterms:created xsi:type="dcterms:W3CDTF">2007-06-21T17:41:24Z</dcterms:created>
  <dcterms:modified xsi:type="dcterms:W3CDTF">2022-10-26T20:41:00Z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E29D9C61-E69E-4D6F-8E1D-AC2B141A5767</vt:lpwstr>
  </property>
  <property fmtid="{D5CDD505-2E9C-101B-9397-08002B2CF9AE}" pid="3" name="ArticulatePath">
    <vt:lpwstr>RoofingFallProtectionTraining</vt:lpwstr>
  </property>
</Properties>
</file>