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8" r:id="rId2"/>
    <p:sldId id="269" r:id="rId3"/>
    <p:sldId id="270" r:id="rId4"/>
    <p:sldId id="293" r:id="rId5"/>
    <p:sldId id="292" r:id="rId6"/>
    <p:sldId id="294" r:id="rId7"/>
    <p:sldId id="295" r:id="rId8"/>
    <p:sldId id="291" r:id="rId9"/>
    <p:sldId id="296" r:id="rId10"/>
    <p:sldId id="297" r:id="rId11"/>
    <p:sldId id="300" r:id="rId12"/>
    <p:sldId id="298" r:id="rId13"/>
    <p:sldId id="303" r:id="rId14"/>
    <p:sldId id="301" r:id="rId15"/>
    <p:sldId id="302" r:id="rId16"/>
    <p:sldId id="280" r:id="rId17"/>
    <p:sldId id="287" r:id="rId18"/>
    <p:sldId id="299" r:id="rId19"/>
    <p:sldId id="274" r:id="rId20"/>
    <p:sldId id="283" r:id="rId21"/>
    <p:sldId id="304" r:id="rId22"/>
    <p:sldId id="276" r:id="rId23"/>
    <p:sldId id="271" r:id="rId24"/>
    <p:sldId id="277" r:id="rId25"/>
    <p:sldId id="281" r:id="rId26"/>
    <p:sldId id="286" r:id="rId27"/>
    <p:sldId id="285" r:id="rId28"/>
    <p:sldId id="267" r:id="rId29"/>
  </p:sldIdLst>
  <p:sldSz cx="12192000" cy="6858000"/>
  <p:notesSz cx="6934200" cy="92202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3300"/>
    <a:srgbClr val="339933"/>
    <a:srgbClr val="006600"/>
    <a:srgbClr val="4F84B1"/>
    <a:srgbClr val="EF6422"/>
    <a:srgbClr val="FCCE06"/>
    <a:srgbClr val="00674E"/>
    <a:srgbClr val="C41200"/>
    <a:srgbClr val="FEE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86411" autoAdjust="0"/>
  </p:normalViewPr>
  <p:slideViewPr>
    <p:cSldViewPr>
      <p:cViewPr varScale="1">
        <p:scale>
          <a:sx n="75" d="100"/>
          <a:sy n="75" d="100"/>
        </p:scale>
        <p:origin x="883"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a:lvl1pPr>
          </a:lstStyle>
          <a:p>
            <a:fld id="{9EBAECAF-E419-4AF5-B148-58553734C99E}" type="slidenum">
              <a:rPr lang="en-US"/>
              <a:pPr/>
              <a:t>‹#›</a:t>
            </a:fld>
            <a:endParaRPr lang="en-US"/>
          </a:p>
        </p:txBody>
      </p:sp>
    </p:spTree>
    <p:extLst>
      <p:ext uri="{BB962C8B-B14F-4D97-AF65-F5344CB8AC3E}">
        <p14:creationId xmlns:p14="http://schemas.microsoft.com/office/powerpoint/2010/main" val="398439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38705946-18A8-4049-8AAA-CDD847E22737}" type="datetimeFigureOut">
              <a:rPr lang="en-US" smtClean="0"/>
              <a:t>9/28/2021</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963E9CD2-17B9-4413-BEEC-65D902AAA440}" type="slidenum">
              <a:rPr lang="en-US" smtClean="0"/>
              <a:t>‹#›</a:t>
            </a:fld>
            <a:endParaRPr lang="en-US"/>
          </a:p>
        </p:txBody>
      </p:sp>
    </p:spTree>
    <p:extLst>
      <p:ext uri="{BB962C8B-B14F-4D97-AF65-F5344CB8AC3E}">
        <p14:creationId xmlns:p14="http://schemas.microsoft.com/office/powerpoint/2010/main" val="79838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niosh/docs/2004-164/defaul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niosh/docs/2004-164/default.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niosh/docs/2004-164/defaul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ni.wa.gov/safety-health/preventing-injuries-illnesses/sprains-strains/evaluation-too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Adobe Stock. This photo is </a:t>
            </a:r>
            <a:r>
              <a:rPr lang="en-US" b="1" baseline="0" dirty="0" smtClean="0"/>
              <a:t>not</a:t>
            </a:r>
            <a:r>
              <a:rPr lang="en-US" baseline="0" dirty="0" smtClean="0"/>
              <a:t> in the public domain.</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a:t>
            </a:fld>
            <a:endParaRPr lang="en-US"/>
          </a:p>
        </p:txBody>
      </p:sp>
    </p:spTree>
    <p:extLst>
      <p:ext uri="{BB962C8B-B14F-4D97-AF65-F5344CB8AC3E}">
        <p14:creationId xmlns:p14="http://schemas.microsoft.com/office/powerpoint/2010/main" val="114380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table</a:t>
            </a:r>
            <a:r>
              <a:rPr lang="en-US" baseline="0" dirty="0" smtClean="0"/>
              <a:t> can also be a solutions table. </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11</a:t>
            </a:fld>
            <a:endParaRPr lang="en-US"/>
          </a:p>
        </p:txBody>
      </p:sp>
    </p:spTree>
    <p:extLst>
      <p:ext uri="{BB962C8B-B14F-4D97-AF65-F5344CB8AC3E}">
        <p14:creationId xmlns:p14="http://schemas.microsoft.com/office/powerpoint/2010/main" val="264475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Mechanization means</a:t>
            </a:r>
            <a:r>
              <a:rPr lang="en-US" baseline="0" dirty="0" smtClean="0"/>
              <a:t> using machines to take over some tasks from workers. This isn’t the same as full automation, where you’re replacing people with machines. Cobots are useful for taking over repetitive tasks that are boring or hazardous for people. They don’t require the big cages that larger, more powerful robots need for safety.</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12</a:t>
            </a:fld>
            <a:endParaRPr lang="en-US"/>
          </a:p>
        </p:txBody>
      </p:sp>
    </p:spTree>
    <p:extLst>
      <p:ext uri="{BB962C8B-B14F-4D97-AF65-F5344CB8AC3E}">
        <p14:creationId xmlns:p14="http://schemas.microsoft.com/office/powerpoint/2010/main" val="36606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bigger</a:t>
            </a:r>
            <a:r>
              <a:rPr lang="en-US" baseline="0" dirty="0" smtClean="0"/>
              <a:t> jobs, power tools can get the work done faster with less exposure to force and repetitive movements. The trade-off is that power tools can be heavier and can expose workers to vibration. The right power tools in the right situation can make the job safer.</a:t>
            </a:r>
          </a:p>
          <a:p>
            <a:endParaRPr lang="en-US" baseline="0" dirty="0" smtClean="0"/>
          </a:p>
          <a:p>
            <a:r>
              <a:rPr lang="en-US" dirty="0" smtClean="0"/>
              <a:t>Photo</a:t>
            </a:r>
            <a:r>
              <a:rPr lang="en-US" baseline="0" dirty="0" smtClean="0"/>
              <a:t> credit</a:t>
            </a:r>
            <a:r>
              <a:rPr lang="en-US" dirty="0" smtClean="0"/>
              <a:t>: Adobe Stock. The photos on this slide are </a:t>
            </a:r>
            <a:r>
              <a:rPr lang="en-US" b="1" dirty="0" smtClean="0"/>
              <a:t>not</a:t>
            </a:r>
            <a:r>
              <a:rPr lang="en-US" dirty="0" smtClean="0"/>
              <a:t> in the public domain.</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13</a:t>
            </a:fld>
            <a:endParaRPr lang="en-US"/>
          </a:p>
        </p:txBody>
      </p:sp>
    </p:spTree>
    <p:extLst>
      <p:ext uri="{BB962C8B-B14F-4D97-AF65-F5344CB8AC3E}">
        <p14:creationId xmlns:p14="http://schemas.microsoft.com/office/powerpoint/2010/main" val="223863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Gripping</a:t>
            </a:r>
            <a:r>
              <a:rPr lang="en-US" baseline="0" dirty="0" smtClean="0"/>
              <a:t> something with the whole hand is much stronger, and therefore less strain on the hands and wrists, than holding it with the tips of the fingers and thumbs. </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14</a:t>
            </a:fld>
            <a:endParaRPr lang="en-US"/>
          </a:p>
        </p:txBody>
      </p:sp>
    </p:spTree>
    <p:extLst>
      <p:ext uri="{BB962C8B-B14F-4D97-AF65-F5344CB8AC3E}">
        <p14:creationId xmlns:p14="http://schemas.microsoft.com/office/powerpoint/2010/main" val="93776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your hand as a clamp is one of the most stressful things you can do. The constant force to hold something can quickly fatigue the muscles in the hands and forearms. Using a clamp or vise to hold something will free up both hands to do the work.</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15</a:t>
            </a:fld>
            <a:endParaRPr lang="en-US"/>
          </a:p>
        </p:txBody>
      </p:sp>
    </p:spTree>
    <p:extLst>
      <p:ext uri="{BB962C8B-B14F-4D97-AF65-F5344CB8AC3E}">
        <p14:creationId xmlns:p14="http://schemas.microsoft.com/office/powerpoint/2010/main" val="70776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balancer can hold the weight of the tool while still allowing it to be moved easily.</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16</a:t>
            </a:fld>
            <a:endParaRPr lang="en-US"/>
          </a:p>
        </p:txBody>
      </p:sp>
    </p:spTree>
    <p:extLst>
      <p:ext uri="{BB962C8B-B14F-4D97-AF65-F5344CB8AC3E}">
        <p14:creationId xmlns:p14="http://schemas.microsoft.com/office/powerpoint/2010/main" val="363486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that fit the hand well will</a:t>
            </a:r>
            <a:r>
              <a:rPr lang="en-US" baseline="0" dirty="0" smtClean="0"/>
              <a:t> require less grip force to use. </a:t>
            </a:r>
          </a:p>
          <a:p>
            <a:r>
              <a:rPr lang="en-US" baseline="0" dirty="0" smtClean="0"/>
              <a:t>Photo credit: NIOSH publication - </a:t>
            </a:r>
            <a:r>
              <a:rPr lang="en-US" sz="1200" b="0" i="0" kern="1200" dirty="0" smtClean="0">
                <a:solidFill>
                  <a:schemeClr val="tx1"/>
                </a:solidFill>
                <a:effectLst/>
                <a:latin typeface="+mn-lt"/>
                <a:ea typeface="+mn-ea"/>
                <a:cs typeface="+mn-cs"/>
              </a:rPr>
              <a:t>Easy Ergonomics: A Guide to Selecting Non-Powered Hand Tools - </a:t>
            </a:r>
            <a:r>
              <a:rPr lang="en-US" dirty="0" smtClean="0">
                <a:hlinkClick r:id="rId3"/>
              </a:rPr>
              <a:t>https://www.cdc.gov/niosh/docs/2004-164/default.html</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17</a:t>
            </a:fld>
            <a:endParaRPr lang="en-US"/>
          </a:p>
        </p:txBody>
      </p:sp>
    </p:spTree>
    <p:extLst>
      <p:ext uri="{BB962C8B-B14F-4D97-AF65-F5344CB8AC3E}">
        <p14:creationId xmlns:p14="http://schemas.microsoft.com/office/powerpoint/2010/main" val="160433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it’s as</a:t>
            </a:r>
            <a:r>
              <a:rPr lang="en-US" baseline="0" dirty="0" smtClean="0"/>
              <a:t> simple as rotating a part or piece of equipment to give better access. In assembly work, it may mean changing the order in which parts are put together in order to provide better access. Sometimes it even means redesigning a part so that it’s easier to assemble without working in awkward positions.</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18</a:t>
            </a:fld>
            <a:endParaRPr lang="en-US"/>
          </a:p>
        </p:txBody>
      </p:sp>
    </p:spTree>
    <p:extLst>
      <p:ext uri="{BB962C8B-B14F-4D97-AF65-F5344CB8AC3E}">
        <p14:creationId xmlns:p14="http://schemas.microsoft.com/office/powerpoint/2010/main" val="69667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Deciding on</a:t>
            </a:r>
            <a:r>
              <a:rPr lang="en-US" baseline="0" dirty="0" smtClean="0"/>
              <a:t> the right tool for a job means looking at the task, how the work is positioned, and the space around it. </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19</a:t>
            </a:fld>
            <a:endParaRPr lang="en-US"/>
          </a:p>
        </p:txBody>
      </p:sp>
    </p:spTree>
    <p:extLst>
      <p:ext uri="{BB962C8B-B14F-4D97-AF65-F5344CB8AC3E}">
        <p14:creationId xmlns:p14="http://schemas.microsoft.com/office/powerpoint/2010/main" val="391620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work so that items</a:t>
            </a:r>
            <a:r>
              <a:rPr lang="en-US" baseline="0" dirty="0" smtClean="0"/>
              <a:t> that are used frequently can be reached with elbows bent and by your sides. Items that are used less often can be further away, but avoid having to lean forward and reach all of the way out.</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20</a:t>
            </a:fld>
            <a:endParaRPr lang="en-US"/>
          </a:p>
        </p:txBody>
      </p:sp>
    </p:spTree>
    <p:extLst>
      <p:ext uri="{BB962C8B-B14F-4D97-AF65-F5344CB8AC3E}">
        <p14:creationId xmlns:p14="http://schemas.microsoft.com/office/powerpoint/2010/main" val="332156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right amount of use, our hands get stronger and more</a:t>
            </a:r>
            <a:r>
              <a:rPr lang="en-US" baseline="0" dirty="0" smtClean="0"/>
              <a:t> coordinated. With overuse, soft tissues can get damaged. Without enough time to heal between overuse sessions, injuries can occur.</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a:t>
            </a:fld>
            <a:endParaRPr lang="en-US"/>
          </a:p>
        </p:txBody>
      </p:sp>
    </p:spTree>
    <p:extLst>
      <p:ext uri="{BB962C8B-B14F-4D97-AF65-F5344CB8AC3E}">
        <p14:creationId xmlns:p14="http://schemas.microsoft.com/office/powerpoint/2010/main" val="211720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your body weight more effectively if you place heavy</a:t>
            </a:r>
            <a:r>
              <a:rPr lang="en-US" baseline="0" dirty="0" smtClean="0"/>
              <a:t> work below elbow height. You’ll have an easier time seeing fine work and making precise movements if it’s above elbow height.</a:t>
            </a:r>
          </a:p>
          <a:p>
            <a:r>
              <a:rPr lang="en-US" dirty="0" smtClean="0"/>
              <a:t>Photo credit: Adobe Stock. The photos on this slide are </a:t>
            </a:r>
            <a:r>
              <a:rPr lang="en-US" b="1" dirty="0" smtClean="0"/>
              <a:t>not</a:t>
            </a:r>
            <a:r>
              <a:rPr lang="en-US" dirty="0" smtClean="0"/>
              <a:t> in the public domain.</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21</a:t>
            </a:fld>
            <a:endParaRPr lang="en-US"/>
          </a:p>
        </p:txBody>
      </p:sp>
    </p:spTree>
    <p:extLst>
      <p:ext uri="{BB962C8B-B14F-4D97-AF65-F5344CB8AC3E}">
        <p14:creationId xmlns:p14="http://schemas.microsoft.com/office/powerpoint/2010/main" val="41103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Repeatedly rotating the forearm,</a:t>
            </a:r>
            <a:r>
              <a:rPr lang="en-US" baseline="0" dirty="0" smtClean="0"/>
              <a:t> such as when using a screwdriver places a lot of strain on the forearm muscles. These muscles run from the hand all of the way up to the elbow, and injuries can occur to the hand, wrist or elbow. This is especially true if the wrist is bent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credit: NIOSH publication - </a:t>
            </a:r>
            <a:r>
              <a:rPr lang="en-US" sz="1200" b="0" i="0" kern="1200" dirty="0" smtClean="0">
                <a:solidFill>
                  <a:schemeClr val="tx1"/>
                </a:solidFill>
                <a:effectLst/>
                <a:latin typeface="+mn-lt"/>
                <a:ea typeface="+mn-ea"/>
                <a:cs typeface="+mn-cs"/>
              </a:rPr>
              <a:t>Easy Ergonomics: A Guide to Selecting Non-Powered Hand Tools - </a:t>
            </a:r>
            <a:r>
              <a:rPr lang="en-US" dirty="0" smtClean="0">
                <a:hlinkClick r:id="rId3"/>
              </a:rPr>
              <a:t>https://www.cdc.gov/niosh/docs/2004-164/default.html</a:t>
            </a:r>
            <a:endParaRPr lang="en-US" dirty="0" smtClean="0"/>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22</a:t>
            </a:fld>
            <a:endParaRPr lang="en-US"/>
          </a:p>
        </p:txBody>
      </p:sp>
    </p:spTree>
    <p:extLst>
      <p:ext uri="{BB962C8B-B14F-4D97-AF65-F5344CB8AC3E}">
        <p14:creationId xmlns:p14="http://schemas.microsoft.com/office/powerpoint/2010/main" val="240737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Repetition can be a challenge to eliminate, but any steps you take to reduce</a:t>
            </a:r>
            <a:r>
              <a:rPr lang="en-US" baseline="0" dirty="0" smtClean="0"/>
              <a:t> the amount or duration of repetition can help to reduce the risk of injury.</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23</a:t>
            </a:fld>
            <a:endParaRPr lang="en-US"/>
          </a:p>
        </p:txBody>
      </p:sp>
    </p:spTree>
    <p:extLst>
      <p:ext uri="{BB962C8B-B14F-4D97-AF65-F5344CB8AC3E}">
        <p14:creationId xmlns:p14="http://schemas.microsoft.com/office/powerpoint/2010/main" val="156117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or sharp edges can damage tendons, nerves and blood vessels</a:t>
            </a:r>
            <a:r>
              <a:rPr lang="en-US" baseline="0" dirty="0" smtClean="0"/>
              <a:t>. It’s best to position work to avoid resting on hard edges if you can. If not, you can pad the edge or provide forearm supports. </a:t>
            </a:r>
          </a:p>
          <a:p>
            <a:endParaRPr lang="en-US" baseline="0" dirty="0" smtClean="0"/>
          </a:p>
          <a:p>
            <a:r>
              <a:rPr lang="en-US" baseline="0" dirty="0" smtClean="0"/>
              <a:t>Pressure from tool handles can also cause damage to soft tissues in the hands, especially at the base of the palm. Padded handles that extend past the palm are best.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credit: NIOSH publication - </a:t>
            </a:r>
            <a:r>
              <a:rPr lang="en-US" sz="1200" b="0" i="0" kern="1200" dirty="0" smtClean="0">
                <a:solidFill>
                  <a:schemeClr val="tx1"/>
                </a:solidFill>
                <a:effectLst/>
                <a:latin typeface="+mn-lt"/>
                <a:ea typeface="+mn-ea"/>
                <a:cs typeface="+mn-cs"/>
              </a:rPr>
              <a:t>Easy Ergonomics: A Guide to Selecting Non-Powered Hand Tools - </a:t>
            </a:r>
            <a:r>
              <a:rPr lang="en-US" dirty="0" smtClean="0">
                <a:hlinkClick r:id="rId3"/>
              </a:rPr>
              <a:t>https://www.cdc.gov/niosh/docs/2004-164/default.html</a:t>
            </a:r>
            <a:endParaRPr lang="en-US" dirty="0" smtClean="0"/>
          </a:p>
          <a:p>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24</a:t>
            </a:fld>
            <a:endParaRPr lang="en-US"/>
          </a:p>
        </p:txBody>
      </p:sp>
    </p:spTree>
    <p:extLst>
      <p:ext uri="{BB962C8B-B14F-4D97-AF65-F5344CB8AC3E}">
        <p14:creationId xmlns:p14="http://schemas.microsoft.com/office/powerpoint/2010/main" val="195965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much better to use a hammer as a hammer, and not your palm.</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25</a:t>
            </a:fld>
            <a:endParaRPr lang="en-US"/>
          </a:p>
        </p:txBody>
      </p:sp>
    </p:spTree>
    <p:extLst>
      <p:ext uri="{BB962C8B-B14F-4D97-AF65-F5344CB8AC3E}">
        <p14:creationId xmlns:p14="http://schemas.microsoft.com/office/powerpoint/2010/main" val="376970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Gloves</a:t>
            </a:r>
            <a:r>
              <a:rPr lang="en-US" baseline="0" dirty="0" smtClean="0"/>
              <a:t> can be helpful for protecting the hands, but they can also increase the amount of grip force that workers use. Look for the most flexible gloves that provide the right level of protection. It’s best to buy gloves in a variety of sizes to fit workers’ hands. </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26</a:t>
            </a:fld>
            <a:endParaRPr lang="en-US"/>
          </a:p>
        </p:txBody>
      </p:sp>
    </p:spTree>
    <p:extLst>
      <p:ext uri="{BB962C8B-B14F-4D97-AF65-F5344CB8AC3E}">
        <p14:creationId xmlns:p14="http://schemas.microsoft.com/office/powerpoint/2010/main" val="3437620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Vibration can damage blood vessels</a:t>
            </a:r>
            <a:r>
              <a:rPr lang="en-US" baseline="0" dirty="0" smtClean="0"/>
              <a:t> and nerves in the hands and arms. Look for lower vibration tools, and maintain tools well to keep vibration levels at a minimum. It can also help if you can find ways to reduce the amount of “trigger time” that workers have with vibration tools. For example, grinding can be reduced by changing molds for parts so that there’s less excess material that needs to be removed. Or, parts tumblers can be used to take off rough edges.</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27</a:t>
            </a:fld>
            <a:endParaRPr lang="en-US"/>
          </a:p>
        </p:txBody>
      </p:sp>
    </p:spTree>
    <p:extLst>
      <p:ext uri="{BB962C8B-B14F-4D97-AF65-F5344CB8AC3E}">
        <p14:creationId xmlns:p14="http://schemas.microsoft.com/office/powerpoint/2010/main" val="244894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L&amp;I has professional Ergonomists who can work with you to assess risks and find solutions</a:t>
            </a:r>
            <a:r>
              <a:rPr lang="en-US" baseline="0" dirty="0" smtClean="0"/>
              <a:t> for your hand intensive jobs. Use the contact information to get in touch with us.</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28</a:t>
            </a:fld>
            <a:endParaRPr lang="en-US"/>
          </a:p>
        </p:txBody>
      </p:sp>
    </p:spTree>
    <p:extLst>
      <p:ext uri="{BB962C8B-B14F-4D97-AF65-F5344CB8AC3E}">
        <p14:creationId xmlns:p14="http://schemas.microsoft.com/office/powerpoint/2010/main" val="272039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big risks</a:t>
            </a:r>
            <a:r>
              <a:rPr lang="en-US" baseline="0" dirty="0" smtClean="0"/>
              <a:t> for sprains, strains and overuse injuries – force, posture, and repetition. The risk of injury is much higher if workers are exposed to more than one of these risks at the same time. For example, a job that involves repetitive motions with a lot of hand force is at much higher risk for injury than a job with repetition alone.</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3</a:t>
            </a:fld>
            <a:endParaRPr lang="en-US"/>
          </a:p>
        </p:txBody>
      </p:sp>
    </p:spTree>
    <p:extLst>
      <p:ext uri="{BB962C8B-B14F-4D97-AF65-F5344CB8AC3E}">
        <p14:creationId xmlns:p14="http://schemas.microsoft.com/office/powerpoint/2010/main" val="57601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bit of force</a:t>
            </a:r>
            <a:r>
              <a:rPr lang="en-US" baseline="0" dirty="0" smtClean="0"/>
              <a:t>ful exertion is good for muscles – it’s exercise. A little bit of wrist bending is also beneficial – it’s stretching. Some movement is better for us than no movement at all. But if any of these happen at a high intensity, damage can occur.</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4</a:t>
            </a:fld>
            <a:endParaRPr lang="en-US"/>
          </a:p>
        </p:txBody>
      </p:sp>
    </p:spTree>
    <p:extLst>
      <p:ext uri="{BB962C8B-B14F-4D97-AF65-F5344CB8AC3E}">
        <p14:creationId xmlns:p14="http://schemas.microsoft.com/office/powerpoint/2010/main" val="5048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often we’re exposed to risks also makes a big difference. A lot of exposure to</a:t>
            </a:r>
            <a:r>
              <a:rPr lang="en-US" baseline="0" dirty="0" smtClean="0"/>
              <a:t> one or more risks without a break or a change in movements means that our bodies don’t have to time to recover and heal. Small injuries can become large injuries over time.</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5</a:t>
            </a:fld>
            <a:endParaRPr lang="en-US"/>
          </a:p>
        </p:txBody>
      </p:sp>
    </p:spTree>
    <p:extLst>
      <p:ext uri="{BB962C8B-B14F-4D97-AF65-F5344CB8AC3E}">
        <p14:creationId xmlns:p14="http://schemas.microsoft.com/office/powerpoint/2010/main" val="235728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hours we’re exposed to risks is</a:t>
            </a:r>
            <a:r>
              <a:rPr lang="en-US" baseline="0" dirty="0" smtClean="0"/>
              <a:t> also important to consider. Working hard for an hour, and then having several hours to recover can be a healthy pattern of work. Hard work for many hours in one day, most days of the week, for months and years can cause wear and tear injuries.</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6</a:t>
            </a:fld>
            <a:endParaRPr lang="en-US"/>
          </a:p>
        </p:txBody>
      </p:sp>
    </p:spTree>
    <p:extLst>
      <p:ext uri="{BB962C8B-B14F-4D97-AF65-F5344CB8AC3E}">
        <p14:creationId xmlns:p14="http://schemas.microsoft.com/office/powerpoint/2010/main" val="352322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one way to assess a job for the 3 risks  - force, posture and repetition – and the 4 things that help determine if they reach hazardous levels or not – intensity, frequency, duration, and combinations of risks. There are evaluation tools on L&amp;I’s website that can help decide if any of the risks reach hazardous levels - </a:t>
            </a:r>
            <a:r>
              <a:rPr lang="en-US" dirty="0" smtClean="0">
                <a:hlinkClick r:id="rId3"/>
              </a:rPr>
              <a:t>https://lni.wa.gov/safety-health/preventing-injuries-illnesses/sprains-strains/evaluation-tools</a:t>
            </a:r>
            <a:endParaRPr lang="en-US" dirty="0" smtClean="0"/>
          </a:p>
          <a:p>
            <a:endParaRPr lang="en-US" dirty="0" smtClean="0"/>
          </a:p>
          <a:p>
            <a:r>
              <a:rPr lang="en-US" dirty="0" smtClean="0"/>
              <a:t>Looking at the</a:t>
            </a:r>
            <a:r>
              <a:rPr lang="en-US" baseline="0" dirty="0" smtClean="0"/>
              <a:t> bakery job in the photo, the worker has to use quite a bit of grip force to squeeze out the frosting, which makes it high risk. She might spend about an hour a day decorating cupcakes and other desserts, so the duration is moderately risky. There are some other repetitive parts of her job, but not a lot of wrist bending. Because the grip force and the repetition occur during the same task, the risk is higher than it would be if they occurred separately.</a:t>
            </a:r>
            <a:endParaRPr lang="en-US" dirty="0" smtClean="0"/>
          </a:p>
          <a:p>
            <a:endParaRPr lang="en-US" dirty="0" smtClean="0"/>
          </a:p>
          <a:p>
            <a:r>
              <a:rPr lang="en-US" dirty="0" smtClean="0"/>
              <a:t>A</a:t>
            </a:r>
            <a:r>
              <a:rPr lang="en-US" baseline="0" dirty="0" smtClean="0"/>
              <a:t> table like this can also help you to prioritize what parts of the job to find solutions for. In this example, reducing grip force would be the first priority, and repetition the second.</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7</a:t>
            </a:fld>
            <a:endParaRPr lang="en-US"/>
          </a:p>
        </p:txBody>
      </p:sp>
    </p:spTree>
    <p:extLst>
      <p:ext uri="{BB962C8B-B14F-4D97-AF65-F5344CB8AC3E}">
        <p14:creationId xmlns:p14="http://schemas.microsoft.com/office/powerpoint/2010/main" val="132157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3 risks already mentioned, there are other causes of hand and wrist injuries to be aware of. </a:t>
            </a:r>
            <a:endParaRPr lang="en-US" dirty="0"/>
          </a:p>
        </p:txBody>
      </p:sp>
      <p:sp>
        <p:nvSpPr>
          <p:cNvPr id="4" name="Slide Number Placeholder 3"/>
          <p:cNvSpPr>
            <a:spLocks noGrp="1"/>
          </p:cNvSpPr>
          <p:nvPr>
            <p:ph type="sldNum" sz="quarter" idx="10"/>
          </p:nvPr>
        </p:nvSpPr>
        <p:spPr/>
        <p:txBody>
          <a:bodyPr/>
          <a:lstStyle/>
          <a:p>
            <a:fld id="{963E9CD2-17B9-4413-BEEC-65D902AAA440}" type="slidenum">
              <a:rPr lang="en-US" smtClean="0"/>
              <a:t>8</a:t>
            </a:fld>
            <a:endParaRPr lang="en-US"/>
          </a:p>
        </p:txBody>
      </p:sp>
    </p:spTree>
    <p:extLst>
      <p:ext uri="{BB962C8B-B14F-4D97-AF65-F5344CB8AC3E}">
        <p14:creationId xmlns:p14="http://schemas.microsoft.com/office/powerpoint/2010/main" val="28537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often called the hierarchy of controls. When looking for solutions for a hazard, start at the top with the more effective methods. If you can get rid of a hazard entirely, the job will be much safer, and you won’t have to monitor employees to make sure they’re avoiding the hazard. It sometimes seems easiest to train employees on safe work methods and hope for the best, but over time people forget their training and bad habits develop. Changing the workplace so that it’s safer is a much better, more permanent solution. Very often, solutions in more than one of the categories above will be needed. For example, you can make engineering changes such as using a better tool for the job, but you’ll also want to train employees on how and why to use the tool. They might also still need Personal Protective Equipment (PPE) for the job. The image is modified from a NIOSH illustration.</a:t>
            </a:r>
          </a:p>
        </p:txBody>
      </p:sp>
      <p:sp>
        <p:nvSpPr>
          <p:cNvPr id="4" name="Slide Number Placeholder 3"/>
          <p:cNvSpPr>
            <a:spLocks noGrp="1"/>
          </p:cNvSpPr>
          <p:nvPr>
            <p:ph type="sldNum" sz="quarter" idx="10"/>
          </p:nvPr>
        </p:nvSpPr>
        <p:spPr/>
        <p:txBody>
          <a:bodyPr/>
          <a:lstStyle/>
          <a:p>
            <a:fld id="{963E9CD2-17B9-4413-BEEC-65D902AAA440}" type="slidenum">
              <a:rPr lang="en-US" smtClean="0"/>
              <a:t>10</a:t>
            </a:fld>
            <a:endParaRPr lang="en-US"/>
          </a:p>
        </p:txBody>
      </p:sp>
    </p:spTree>
    <p:extLst>
      <p:ext uri="{BB962C8B-B14F-4D97-AF65-F5344CB8AC3E}">
        <p14:creationId xmlns:p14="http://schemas.microsoft.com/office/powerpoint/2010/main" val="2283941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Header bar" descr="Washington State Department of Labor &amp; Industries. Keep Washington safe and worki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53" y="0"/>
            <a:ext cx="12190615" cy="1097280"/>
          </a:xfrm>
          <a:prstGeom prst="rect">
            <a:avLst/>
          </a:prstGeom>
        </p:spPr>
      </p:pic>
      <p:sp>
        <p:nvSpPr>
          <p:cNvPr id="13" name="Background" descr="&quot; &quot;"/>
          <p:cNvSpPr>
            <a:spLocks noChangeArrowheads="1"/>
          </p:cNvSpPr>
          <p:nvPr userDrawn="1"/>
        </p:nvSpPr>
        <p:spPr bwMode="auto">
          <a:xfrm>
            <a:off x="0" y="1097280"/>
            <a:ext cx="12192000" cy="5760720"/>
          </a:xfrm>
          <a:prstGeom prst="rect">
            <a:avLst/>
          </a:prstGeom>
          <a:solidFill>
            <a:schemeClr val="accent3">
              <a:lumMod val="95000"/>
            </a:schemeClr>
          </a:solidFill>
          <a:ln w="9525">
            <a:noFill/>
            <a:miter lim="800000"/>
            <a:headEnd/>
            <a:tailEnd/>
          </a:ln>
          <a:effectLst/>
        </p:spPr>
        <p:txBody>
          <a:bodyPr wrap="none" anchor="ctr"/>
          <a:lstStyle/>
          <a:p>
            <a:r>
              <a:rPr lang="en-US" dirty="0" smtClean="0">
                <a:solidFill>
                  <a:srgbClr val="FEEECD"/>
                </a:solidFill>
              </a:rPr>
              <a:t>   </a:t>
            </a:r>
            <a:endParaRPr lang="en-US" dirty="0">
              <a:solidFill>
                <a:srgbClr val="FEEECD"/>
              </a:solidFill>
            </a:endParaRPr>
          </a:p>
        </p:txBody>
      </p:sp>
      <p:sp>
        <p:nvSpPr>
          <p:cNvPr id="4" name="Title"/>
          <p:cNvSpPr>
            <a:spLocks noGrp="1"/>
          </p:cNvSpPr>
          <p:nvPr>
            <p:ph type="title"/>
          </p:nvPr>
        </p:nvSpPr>
        <p:spPr>
          <a:xfrm>
            <a:off x="3200400" y="2011997"/>
            <a:ext cx="8763000" cy="639763"/>
          </a:xfrm>
        </p:spPr>
        <p:txBody>
          <a:bodyPr/>
          <a:lstStyle/>
          <a:p>
            <a:r>
              <a:rPr lang="en-US" smtClean="0"/>
              <a:t>Click to edit Master title style</a:t>
            </a:r>
            <a:endParaRPr lang="en-US" dirty="0"/>
          </a:p>
        </p:txBody>
      </p:sp>
      <p:sp>
        <p:nvSpPr>
          <p:cNvPr id="3" name="Subtitle"/>
          <p:cNvSpPr>
            <a:spLocks noGrp="1"/>
          </p:cNvSpPr>
          <p:nvPr>
            <p:ph type="body" sz="quarter" idx="10" hasCustomPrompt="1"/>
          </p:nvPr>
        </p:nvSpPr>
        <p:spPr>
          <a:xfrm>
            <a:off x="3200400" y="3169603"/>
            <a:ext cx="8763000" cy="1554797"/>
          </a:xfrm>
        </p:spPr>
        <p:txBody>
          <a:bodyPr/>
          <a:lstStyle>
            <a:lvl1pPr marL="0" indent="0">
              <a:buNone/>
              <a:defRPr sz="2400" i="1" baseline="0"/>
            </a:lvl1pPr>
          </a:lstStyle>
          <a:p>
            <a:pPr lvl="0"/>
            <a:r>
              <a:rPr lang="en-US" dirty="0" smtClean="0"/>
              <a:t>Click to edit Master subtitle style</a:t>
            </a:r>
          </a:p>
        </p:txBody>
      </p:sp>
      <p:pic>
        <p:nvPicPr>
          <p:cNvPr id="20" name="Cover footer" descr="Division of Occupational Safety and Health. www.Lni.wa.gov/Safety. 1-800-423-723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32" y="5420877"/>
            <a:ext cx="12186736" cy="1099853"/>
          </a:xfrm>
          <a:prstGeom prst="rect">
            <a:avLst/>
          </a:prstGeom>
        </p:spPr>
      </p:pic>
      <p:pic>
        <p:nvPicPr>
          <p:cNvPr id="14" name="Footer bar" descr="&quot; &quot;"/>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6438900"/>
            <a:ext cx="12192000" cy="419100"/>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Title"/>
          <p:cNvSpPr>
            <a:spLocks noGrp="1"/>
          </p:cNvSpPr>
          <p:nvPr userDrawn="1">
            <p:ph type="title"/>
          </p:nvPr>
        </p:nvSpPr>
        <p:spPr>
          <a:xfrm>
            <a:off x="457200" y="533401"/>
            <a:ext cx="11277600" cy="639763"/>
          </a:xfrm>
        </p:spPr>
        <p:txBody>
          <a:bodyPr/>
          <a:lstStyle/>
          <a:p>
            <a:r>
              <a:rPr lang="en-US" smtClean="0"/>
              <a:t>Click to edit Master title style</a:t>
            </a:r>
            <a:endParaRPr lang="en-US" dirty="0"/>
          </a:p>
        </p:txBody>
      </p:sp>
      <p:sp>
        <p:nvSpPr>
          <p:cNvPr id="9" name="Content Placeholder"/>
          <p:cNvSpPr>
            <a:spLocks noGrp="1"/>
          </p:cNvSpPr>
          <p:nvPr>
            <p:ph idx="10"/>
          </p:nvPr>
        </p:nvSpPr>
        <p:spPr>
          <a:xfrm>
            <a:off x="457200" y="1676401"/>
            <a:ext cx="112776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Edit Master text styles</a:t>
            </a:r>
          </a:p>
          <a:p>
            <a:pPr lvl="1"/>
            <a:r>
              <a:rPr lang="en-US" smtClean="0"/>
              <a:t>Second level</a:t>
            </a:r>
          </a:p>
          <a:p>
            <a:pPr lvl="2"/>
            <a:r>
              <a:rPr lang="en-US" smtClean="0"/>
              <a:t>Third level</a:t>
            </a:r>
          </a:p>
        </p:txBody>
      </p:sp>
      <p:pic>
        <p:nvPicPr>
          <p:cNvPr id="7" name="Footer bar" descr="Division of Occupational Safety and Health"/>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38900"/>
            <a:ext cx="12192000" cy="41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Footer bar" descr="Division of Occupational Safety and Health"/>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38900"/>
            <a:ext cx="12192000" cy="419100"/>
          </a:xfrm>
          <a:prstGeom prst="rect">
            <a:avLst/>
          </a:prstGeom>
        </p:spPr>
      </p:pic>
    </p:spTree>
    <p:extLst>
      <p:ext uri="{BB962C8B-B14F-4D97-AF65-F5344CB8AC3E}">
        <p14:creationId xmlns:p14="http://schemas.microsoft.com/office/powerpoint/2010/main" val="1434034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533401"/>
            <a:ext cx="104648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325564"/>
            <a:ext cx="10464800" cy="5151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10"/>
          <p:cNvSpPr>
            <a:spLocks noChangeArrowheads="1"/>
          </p:cNvSpPr>
          <p:nvPr/>
        </p:nvSpPr>
        <p:spPr bwMode="auto">
          <a:xfrm>
            <a:off x="0" y="6705600"/>
            <a:ext cx="12192000" cy="152400"/>
          </a:xfrm>
          <a:prstGeom prst="rect">
            <a:avLst/>
          </a:prstGeom>
          <a:solidFill>
            <a:srgbClr val="C41200"/>
          </a:solidFill>
          <a:ln w="9525">
            <a:noFill/>
            <a:miter lim="800000"/>
            <a:headEnd/>
            <a:tailEnd/>
          </a:ln>
          <a:effectLst/>
        </p:spPr>
        <p:txBody>
          <a:bodyPr wrap="none" anchor="ctr"/>
          <a:lstStyle/>
          <a:p>
            <a:endParaRPr lang="en-US" dirty="0">
              <a:solidFill>
                <a:srgbClr val="FF0000"/>
              </a:solidFill>
            </a:endParaRPr>
          </a:p>
        </p:txBody>
      </p:sp>
      <p:sp>
        <p:nvSpPr>
          <p:cNvPr id="5" name="Rectangle 15"/>
          <p:cNvSpPr>
            <a:spLocks noChangeArrowheads="1"/>
          </p:cNvSpPr>
          <p:nvPr userDrawn="1"/>
        </p:nvSpPr>
        <p:spPr bwMode="auto">
          <a:xfrm>
            <a:off x="0" y="0"/>
            <a:ext cx="12192000" cy="6858000"/>
          </a:xfrm>
          <a:prstGeom prst="rect">
            <a:avLst/>
          </a:prstGeom>
          <a:solidFill>
            <a:schemeClr val="accent3">
              <a:lumMod val="95000"/>
            </a:schemeClr>
          </a:solidFill>
          <a:ln w="9525">
            <a:noFill/>
            <a:miter lim="800000"/>
            <a:headEnd/>
            <a:tailEnd/>
          </a:ln>
          <a:effectLst/>
        </p:spPr>
        <p:txBody>
          <a:bodyPr wrap="none" anchor="ctr"/>
          <a:lstStyle/>
          <a:p>
            <a:endParaRPr lang="en-US" dirty="0">
              <a:solidFill>
                <a:srgbClr val="FEEECD"/>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6.jp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emf"/><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36.jpe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s://lni.wa.gov/safety-health/preventing-injuries-illnesses/sprains-strains/get-help-with-ergonomics" TargetMode="External"/><Relationship Id="rId4" Type="http://schemas.openxmlformats.org/officeDocument/2006/relationships/hyperlink" Target="mailto:Ergonomics@Lni.w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1981200"/>
            <a:ext cx="6324600" cy="1295400"/>
          </a:xfrm>
        </p:spPr>
        <p:txBody>
          <a:bodyPr/>
          <a:lstStyle/>
          <a:p>
            <a:pPr marL="168275"/>
            <a:r>
              <a:rPr lang="en-US" altLang="en-US" dirty="0">
                <a:ea typeface="ＭＳ Ｐゴシック" panose="020B0600070205080204" pitchFamily="34" charset="-128"/>
              </a:rPr>
              <a:t>How to </a:t>
            </a:r>
            <a:r>
              <a:rPr lang="en-US" altLang="en-US" dirty="0" smtClean="0">
                <a:ea typeface="ＭＳ Ｐゴシック" panose="020B0600070205080204" pitchFamily="34" charset="-128"/>
              </a:rPr>
              <a:t>Prevent Injuries in Hand Intensive Work</a:t>
            </a:r>
            <a:endParaRPr lang="en-US" dirty="0"/>
          </a:p>
        </p:txBody>
      </p:sp>
      <p:sp>
        <p:nvSpPr>
          <p:cNvPr id="2" name="TextBox 1"/>
          <p:cNvSpPr txBox="1"/>
          <p:nvPr/>
        </p:nvSpPr>
        <p:spPr>
          <a:xfrm>
            <a:off x="4648200" y="3581400"/>
            <a:ext cx="6400800" cy="830997"/>
          </a:xfrm>
          <a:prstGeom prst="rect">
            <a:avLst/>
          </a:prstGeom>
          <a:noFill/>
        </p:spPr>
        <p:txBody>
          <a:bodyPr wrap="square" rtlCol="0">
            <a:spAutoFit/>
          </a:bodyPr>
          <a:lstStyle/>
          <a:p>
            <a:r>
              <a:rPr lang="en-US" altLang="en-US" sz="2400" i="1" dirty="0"/>
              <a:t>Ergonomics Design Guidelines to </a:t>
            </a:r>
            <a:r>
              <a:rPr lang="en-US" altLang="en-US" sz="2400" i="1" dirty="0" smtClean="0"/>
              <a:t>Prevent Sprain</a:t>
            </a:r>
            <a:r>
              <a:rPr lang="en-US" altLang="en-US" sz="2400" i="1" dirty="0"/>
              <a:t>, </a:t>
            </a:r>
            <a:r>
              <a:rPr lang="en-US" altLang="en-US" sz="2400" i="1" dirty="0" smtClean="0"/>
              <a:t>Strain </a:t>
            </a:r>
            <a:r>
              <a:rPr lang="en-US" altLang="en-US" sz="2400" i="1" dirty="0"/>
              <a:t>and </a:t>
            </a:r>
            <a:r>
              <a:rPr lang="en-US" altLang="en-US" sz="2400" i="1" dirty="0" smtClean="0"/>
              <a:t>Overuse (</a:t>
            </a:r>
            <a:r>
              <a:rPr lang="en-US" altLang="en-US" sz="2400" i="1" dirty="0"/>
              <a:t>SSO</a:t>
            </a:r>
            <a:r>
              <a:rPr lang="en-US" altLang="en-US" sz="2400" i="1" dirty="0" smtClean="0"/>
              <a:t>) Injuries</a:t>
            </a:r>
            <a:endParaRPr lang="en-US" dirty="0"/>
          </a:p>
        </p:txBody>
      </p:sp>
      <p:pic>
        <p:nvPicPr>
          <p:cNvPr id="3" name="Picture 2" descr="Baker kneading dough. Source: Adobe Stock. This photo is not in the public domai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28800"/>
            <a:ext cx="4419600" cy="2946400"/>
          </a:xfrm>
          <a:prstGeom prst="rect">
            <a:avLst/>
          </a:prstGeom>
        </p:spPr>
      </p:pic>
    </p:spTree>
    <p:custDataLst>
      <p:tags r:id="rId1"/>
    </p:custDataLst>
    <p:extLst>
      <p:ext uri="{BB962C8B-B14F-4D97-AF65-F5344CB8AC3E}">
        <p14:creationId xmlns:p14="http://schemas.microsoft.com/office/powerpoint/2010/main" val="183615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verted pyramid showing the relative effectiveness of safety and health solutions. Eliminating the hazard is the most effective, followed by finding a safer substitute for the hazard, isolating workers from the hazard with an engineering control, and changing the way people work. Personal Protetive Equipment is the least effective method. Modified from a NIOSH image."/>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667000" y="76200"/>
            <a:ext cx="9374971" cy="6477000"/>
          </a:xfrm>
        </p:spPr>
      </p:pic>
      <p:sp>
        <p:nvSpPr>
          <p:cNvPr id="7" name="TextBox 6" descr="Use elimination and substitution solutions first."/>
          <p:cNvSpPr txBox="1"/>
          <p:nvPr/>
        </p:nvSpPr>
        <p:spPr>
          <a:xfrm>
            <a:off x="533400" y="1063841"/>
            <a:ext cx="1752600" cy="646331"/>
          </a:xfrm>
          <a:prstGeom prst="rect">
            <a:avLst/>
          </a:prstGeom>
          <a:noFill/>
          <a:ln w="28575">
            <a:solidFill>
              <a:srgbClr val="4F84B1"/>
            </a:solidFill>
          </a:ln>
        </p:spPr>
        <p:txBody>
          <a:bodyPr wrap="square" rtlCol="0">
            <a:spAutoFit/>
          </a:bodyPr>
          <a:lstStyle/>
          <a:p>
            <a:pPr algn="ctr"/>
            <a:r>
              <a:rPr lang="en-US" dirty="0" smtClean="0"/>
              <a:t>Look for these solutions first.</a:t>
            </a:r>
            <a:endParaRPr lang="en-US" dirty="0"/>
          </a:p>
        </p:txBody>
      </p:sp>
      <p:sp>
        <p:nvSpPr>
          <p:cNvPr id="8" name="Right Arrow 7" descr="Arrow pointing to more effective solutions."/>
          <p:cNvSpPr/>
          <p:nvPr/>
        </p:nvSpPr>
        <p:spPr>
          <a:xfrm>
            <a:off x="2286000" y="1272706"/>
            <a:ext cx="381000" cy="228600"/>
          </a:xfrm>
          <a:prstGeom prst="rightArrow">
            <a:avLst/>
          </a:prstGeom>
          <a:solidFill>
            <a:srgbClr val="4F84B1"/>
          </a:solidFill>
          <a:ln>
            <a:solidFill>
              <a:srgbClr val="4F8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It's better to use engineering controls to change the workplace."/>
          <p:cNvSpPr txBox="1"/>
          <p:nvPr/>
        </p:nvSpPr>
        <p:spPr>
          <a:xfrm>
            <a:off x="533400" y="2853035"/>
            <a:ext cx="1752600" cy="923330"/>
          </a:xfrm>
          <a:prstGeom prst="rect">
            <a:avLst/>
          </a:prstGeom>
          <a:noFill/>
          <a:ln w="28575">
            <a:solidFill>
              <a:srgbClr val="FCCE06"/>
            </a:solidFill>
          </a:ln>
        </p:spPr>
        <p:txBody>
          <a:bodyPr wrap="square" rtlCol="0">
            <a:spAutoFit/>
          </a:bodyPr>
          <a:lstStyle/>
          <a:p>
            <a:pPr algn="ctr"/>
            <a:r>
              <a:rPr lang="en-US" dirty="0" smtClean="0"/>
              <a:t>It’s better to change the workplace…</a:t>
            </a:r>
            <a:endParaRPr lang="en-US" dirty="0"/>
          </a:p>
        </p:txBody>
      </p:sp>
      <p:sp>
        <p:nvSpPr>
          <p:cNvPr id="10" name="Right Arrow 9" descr="Arrow pointing to engineering controls."/>
          <p:cNvSpPr/>
          <p:nvPr/>
        </p:nvSpPr>
        <p:spPr>
          <a:xfrm>
            <a:off x="2286000" y="3197441"/>
            <a:ext cx="381000" cy="228600"/>
          </a:xfrm>
          <a:prstGeom prst="rightArrow">
            <a:avLst/>
          </a:prstGeom>
          <a:solidFill>
            <a:srgbClr val="FCCE06"/>
          </a:solidFill>
          <a:ln>
            <a:solidFill>
              <a:srgbClr val="FCC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It's harder to change people and how they work than it is to change the workplace."/>
          <p:cNvSpPr txBox="1"/>
          <p:nvPr/>
        </p:nvSpPr>
        <p:spPr>
          <a:xfrm>
            <a:off x="527462" y="3883241"/>
            <a:ext cx="1752600" cy="923330"/>
          </a:xfrm>
          <a:prstGeom prst="rect">
            <a:avLst/>
          </a:prstGeom>
          <a:noFill/>
          <a:ln w="28575">
            <a:solidFill>
              <a:srgbClr val="EF6422"/>
            </a:solidFill>
          </a:ln>
        </p:spPr>
        <p:txBody>
          <a:bodyPr wrap="square" rtlCol="0">
            <a:spAutoFit/>
          </a:bodyPr>
          <a:lstStyle/>
          <a:p>
            <a:pPr algn="ctr"/>
            <a:r>
              <a:rPr lang="en-US" dirty="0" smtClean="0"/>
              <a:t>…than it is to change how people work.</a:t>
            </a:r>
            <a:endParaRPr lang="en-US" dirty="0"/>
          </a:p>
        </p:txBody>
      </p:sp>
      <p:sp>
        <p:nvSpPr>
          <p:cNvPr id="12" name="Right Arrow 11" descr="Arrow pointing to less effective administrative controls."/>
          <p:cNvSpPr/>
          <p:nvPr/>
        </p:nvSpPr>
        <p:spPr>
          <a:xfrm>
            <a:off x="2286000" y="4188041"/>
            <a:ext cx="381000" cy="228600"/>
          </a:xfrm>
          <a:prstGeom prst="rightArrow">
            <a:avLst/>
          </a:prstGeom>
          <a:solidFill>
            <a:srgbClr val="EF6422"/>
          </a:solidFill>
          <a:ln>
            <a:solidFill>
              <a:srgbClr val="EF6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641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one or more risks to reduce overall risk</a:t>
            </a:r>
            <a:endParaRPr lang="en-US" dirty="0"/>
          </a:p>
        </p:txBody>
      </p:sp>
      <p:graphicFrame>
        <p:nvGraphicFramePr>
          <p:cNvPr id="4" name="Content Placeholder 3" descr="Table showing examples of solutions for different risks. Force solutions include reduce the amount of force required, reduce how often force is applied, and reduce the total duration of forceful exertions. Posture solutions include keep wrists as straight as possible, reduce wrist bending motions, and reduce the total duration of tasks that require wrist bending. Repetition solutions include reduce the speed of movements, reduce the number of movements per minute, and reduce the total duration of repetitive tasks. Solutions for combinations of hazards include reduce force first, then wrist bending, then repetitive motions."/>
          <p:cNvGraphicFramePr>
            <a:graphicFrameLocks noGrp="1"/>
          </p:cNvGraphicFramePr>
          <p:nvPr>
            <p:ph idx="1"/>
            <p:extLst>
              <p:ext uri="{D42A27DB-BD31-4B8C-83A1-F6EECF244321}">
                <p14:modId xmlns:p14="http://schemas.microsoft.com/office/powerpoint/2010/main" val="3588652857"/>
              </p:ext>
            </p:extLst>
          </p:nvPr>
        </p:nvGraphicFramePr>
        <p:xfrm>
          <a:off x="1145218" y="1524000"/>
          <a:ext cx="10437182" cy="4233169"/>
        </p:xfrm>
        <a:graphic>
          <a:graphicData uri="http://schemas.openxmlformats.org/drawingml/2006/table">
            <a:tbl>
              <a:tblPr firstRow="1" bandRow="1">
                <a:tableStyleId>{5940675A-B579-460E-94D1-54222C63F5DA}</a:tableStyleId>
              </a:tblPr>
              <a:tblGrid>
                <a:gridCol w="1772491">
                  <a:extLst>
                    <a:ext uri="{9D8B030D-6E8A-4147-A177-3AD203B41FA5}">
                      <a16:colId xmlns:a16="http://schemas.microsoft.com/office/drawing/2014/main" val="388094971"/>
                    </a:ext>
                  </a:extLst>
                </a:gridCol>
                <a:gridCol w="2736777">
                  <a:extLst>
                    <a:ext uri="{9D8B030D-6E8A-4147-A177-3AD203B41FA5}">
                      <a16:colId xmlns:a16="http://schemas.microsoft.com/office/drawing/2014/main" val="27843121"/>
                    </a:ext>
                  </a:extLst>
                </a:gridCol>
                <a:gridCol w="2963957">
                  <a:extLst>
                    <a:ext uri="{9D8B030D-6E8A-4147-A177-3AD203B41FA5}">
                      <a16:colId xmlns:a16="http://schemas.microsoft.com/office/drawing/2014/main" val="1458237250"/>
                    </a:ext>
                  </a:extLst>
                </a:gridCol>
                <a:gridCol w="2963957">
                  <a:extLst>
                    <a:ext uri="{9D8B030D-6E8A-4147-A177-3AD203B41FA5}">
                      <a16:colId xmlns:a16="http://schemas.microsoft.com/office/drawing/2014/main" val="4289370151"/>
                    </a:ext>
                  </a:extLst>
                </a:gridCol>
              </a:tblGrid>
              <a:tr h="375682">
                <a:tc>
                  <a:txBody>
                    <a:bodyPr/>
                    <a:lstStyle/>
                    <a:p>
                      <a:endParaRPr lang="en-US" dirty="0"/>
                    </a:p>
                  </a:txBody>
                  <a:tcPr/>
                </a:tc>
                <a:tc>
                  <a:txBody>
                    <a:bodyPr/>
                    <a:lstStyle/>
                    <a:p>
                      <a:pPr algn="ctr"/>
                      <a:r>
                        <a:rPr lang="en-US" b="1" dirty="0" smtClean="0"/>
                        <a:t>Force</a:t>
                      </a:r>
                      <a:endParaRPr lang="en-US" b="1" dirty="0"/>
                    </a:p>
                  </a:txBody>
                  <a:tcPr/>
                </a:tc>
                <a:tc>
                  <a:txBody>
                    <a:bodyPr/>
                    <a:lstStyle/>
                    <a:p>
                      <a:pPr algn="ctr"/>
                      <a:r>
                        <a:rPr lang="en-US" b="1" dirty="0" smtClean="0"/>
                        <a:t>Posture</a:t>
                      </a:r>
                      <a:endParaRPr lang="en-US" b="1" dirty="0"/>
                    </a:p>
                  </a:txBody>
                  <a:tcPr/>
                </a:tc>
                <a:tc>
                  <a:txBody>
                    <a:bodyPr/>
                    <a:lstStyle/>
                    <a:p>
                      <a:pPr algn="ctr"/>
                      <a:r>
                        <a:rPr lang="en-US" b="1" dirty="0" smtClean="0"/>
                        <a:t>Repetition</a:t>
                      </a:r>
                      <a:endParaRPr lang="en-US" b="1" dirty="0"/>
                    </a:p>
                  </a:txBody>
                  <a:tcPr/>
                </a:tc>
                <a:extLst>
                  <a:ext uri="{0D108BD9-81ED-4DB2-BD59-A6C34878D82A}">
                    <a16:rowId xmlns:a16="http://schemas.microsoft.com/office/drawing/2014/main" val="770826650"/>
                  </a:ext>
                </a:extLst>
              </a:tr>
              <a:tr h="932752">
                <a:tc>
                  <a:txBody>
                    <a:bodyPr/>
                    <a:lstStyle/>
                    <a:p>
                      <a:pPr algn="ctr"/>
                      <a:r>
                        <a:rPr lang="en-US" b="1" dirty="0" smtClean="0"/>
                        <a:t>Intensity</a:t>
                      </a:r>
                      <a:endParaRPr lang="en-US" b="1" dirty="0"/>
                    </a:p>
                  </a:txBody>
                  <a:tcPr anchor="ctr"/>
                </a:tc>
                <a:tc>
                  <a:txBody>
                    <a:bodyPr/>
                    <a:lstStyle/>
                    <a:p>
                      <a:pPr algn="ctr"/>
                      <a:r>
                        <a:rPr lang="en-US" dirty="0" smtClean="0">
                          <a:solidFill>
                            <a:srgbClr val="006600"/>
                          </a:solidFill>
                        </a:rPr>
                        <a:t>Reduce</a:t>
                      </a:r>
                      <a:r>
                        <a:rPr lang="en-US" baseline="0" dirty="0" smtClean="0">
                          <a:solidFill>
                            <a:srgbClr val="006600"/>
                          </a:solidFill>
                        </a:rPr>
                        <a:t> the amount of force required</a:t>
                      </a:r>
                      <a:endParaRPr lang="en-US" dirty="0" smtClean="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Keep</a:t>
                      </a:r>
                      <a:r>
                        <a:rPr lang="en-US" baseline="0" dirty="0" smtClean="0">
                          <a:solidFill>
                            <a:srgbClr val="006600"/>
                          </a:solidFill>
                        </a:rPr>
                        <a:t> wrists as straight as possible</a:t>
                      </a:r>
                      <a:endParaRPr lang="en-US"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 the</a:t>
                      </a:r>
                      <a:r>
                        <a:rPr lang="en-US" baseline="0" dirty="0" smtClean="0">
                          <a:solidFill>
                            <a:srgbClr val="006600"/>
                          </a:solidFill>
                        </a:rPr>
                        <a:t> speed </a:t>
                      </a:r>
                      <a:r>
                        <a:rPr lang="en-US" dirty="0" smtClean="0">
                          <a:solidFill>
                            <a:srgbClr val="006600"/>
                          </a:solidFill>
                        </a:rPr>
                        <a:t>of movements</a:t>
                      </a:r>
                    </a:p>
                  </a:txBody>
                  <a:tcPr anchor="ctr"/>
                </a:tc>
                <a:extLst>
                  <a:ext uri="{0D108BD9-81ED-4DB2-BD59-A6C34878D82A}">
                    <a16:rowId xmlns:a16="http://schemas.microsoft.com/office/drawing/2014/main" val="3824908618"/>
                  </a:ext>
                </a:extLst>
              </a:tr>
              <a:tr h="1000567">
                <a:tc>
                  <a:txBody>
                    <a:bodyPr/>
                    <a:lstStyle/>
                    <a:p>
                      <a:pPr algn="ctr"/>
                      <a:r>
                        <a:rPr lang="en-US" b="1" dirty="0" smtClean="0"/>
                        <a:t>Frequency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 how often force is applied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a:t>
                      </a:r>
                      <a:r>
                        <a:rPr lang="en-US" baseline="0" dirty="0" smtClean="0">
                          <a:solidFill>
                            <a:srgbClr val="006600"/>
                          </a:solidFill>
                        </a:rPr>
                        <a:t> wrist bending motions</a:t>
                      </a:r>
                      <a:endParaRPr lang="en-US"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 the</a:t>
                      </a:r>
                      <a:r>
                        <a:rPr lang="en-US" baseline="0" dirty="0" smtClean="0">
                          <a:solidFill>
                            <a:srgbClr val="006600"/>
                          </a:solidFill>
                        </a:rPr>
                        <a:t> number of movements per minute</a:t>
                      </a:r>
                      <a:endParaRPr lang="en-US" dirty="0" smtClean="0">
                        <a:solidFill>
                          <a:srgbClr val="006600"/>
                        </a:solidFill>
                      </a:endParaRPr>
                    </a:p>
                  </a:txBody>
                  <a:tcPr anchor="ctr"/>
                </a:tc>
                <a:extLst>
                  <a:ext uri="{0D108BD9-81ED-4DB2-BD59-A6C34878D82A}">
                    <a16:rowId xmlns:a16="http://schemas.microsoft.com/office/drawing/2014/main" val="3100760749"/>
                  </a:ext>
                </a:extLst>
              </a:tr>
              <a:tr h="1077534">
                <a:tc>
                  <a:txBody>
                    <a:bodyPr/>
                    <a:lstStyle/>
                    <a:p>
                      <a:pPr algn="ctr"/>
                      <a:r>
                        <a:rPr lang="en-US" b="1" dirty="0" smtClean="0"/>
                        <a:t>Duration</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 the total duration of forceful</a:t>
                      </a:r>
                      <a:r>
                        <a:rPr lang="en-US" baseline="0" dirty="0" smtClean="0">
                          <a:solidFill>
                            <a:srgbClr val="006600"/>
                          </a:solidFill>
                        </a:rPr>
                        <a:t> exertions</a:t>
                      </a:r>
                      <a:endParaRPr lang="en-US" dirty="0" smtClean="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 the total duration of tasks</a:t>
                      </a:r>
                      <a:r>
                        <a:rPr lang="en-US" baseline="0" dirty="0" smtClean="0">
                          <a:solidFill>
                            <a:srgbClr val="006600"/>
                          </a:solidFill>
                        </a:rPr>
                        <a:t> that require wrist bending</a:t>
                      </a:r>
                      <a:endParaRPr lang="en-US"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Reduce</a:t>
                      </a:r>
                      <a:r>
                        <a:rPr lang="en-US" baseline="0" dirty="0" smtClean="0">
                          <a:solidFill>
                            <a:srgbClr val="006600"/>
                          </a:solidFill>
                        </a:rPr>
                        <a:t> the total duration of repetitive tasks</a:t>
                      </a:r>
                      <a:endParaRPr lang="en-US" dirty="0" smtClean="0">
                        <a:solidFill>
                          <a:srgbClr val="006600"/>
                        </a:solidFill>
                      </a:endParaRPr>
                    </a:p>
                  </a:txBody>
                  <a:tcPr anchor="ctr"/>
                </a:tc>
                <a:extLst>
                  <a:ext uri="{0D108BD9-81ED-4DB2-BD59-A6C34878D82A}">
                    <a16:rowId xmlns:a16="http://schemas.microsoft.com/office/drawing/2014/main" val="551782918"/>
                  </a:ext>
                </a:extLst>
              </a:tr>
              <a:tr h="846634">
                <a:tc>
                  <a:txBody>
                    <a:bodyPr/>
                    <a:lstStyle/>
                    <a:p>
                      <a:pPr algn="ctr"/>
                      <a:r>
                        <a:rPr lang="en-US" b="1" dirty="0" smtClean="0"/>
                        <a:t>Combinations</a:t>
                      </a:r>
                      <a:endParaRPr lang="en-US" b="1" dirty="0"/>
                    </a:p>
                  </a:txBody>
                  <a:tcPr anchor="ctr"/>
                </a:tc>
                <a:tc gridSpan="3">
                  <a:txBody>
                    <a:bodyPr/>
                    <a:lstStyle/>
                    <a:p>
                      <a:pPr algn="ctr"/>
                      <a:r>
                        <a:rPr lang="en-US" dirty="0" smtClean="0">
                          <a:solidFill>
                            <a:srgbClr val="006600"/>
                          </a:solidFill>
                        </a:rPr>
                        <a:t>Reduce</a:t>
                      </a:r>
                      <a:r>
                        <a:rPr lang="en-US" baseline="0" dirty="0" smtClean="0">
                          <a:solidFill>
                            <a:srgbClr val="006600"/>
                          </a:solidFill>
                        </a:rPr>
                        <a:t> force first, then wrist bending, then repetitive motions </a:t>
                      </a:r>
                      <a:endParaRPr lang="en-US" dirty="0" smtClean="0">
                        <a:solidFill>
                          <a:srgbClr val="006600"/>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2"/>
                        </a:solidFill>
                      </a:endParaRPr>
                    </a:p>
                  </a:txBody>
                  <a:tcPr anchor="ctr"/>
                </a:tc>
                <a:extLst>
                  <a:ext uri="{0D108BD9-81ED-4DB2-BD59-A6C34878D82A}">
                    <a16:rowId xmlns:a16="http://schemas.microsoft.com/office/drawing/2014/main" val="3934114904"/>
                  </a:ext>
                </a:extLst>
              </a:tr>
            </a:tbl>
          </a:graphicData>
        </a:graphic>
      </p:graphicFrame>
    </p:spTree>
    <p:custDataLst>
      <p:tags r:id="rId1"/>
    </p:custDataLst>
    <p:extLst>
      <p:ext uri="{BB962C8B-B14F-4D97-AF65-F5344CB8AC3E}">
        <p14:creationId xmlns:p14="http://schemas.microsoft.com/office/powerpoint/2010/main" val="131257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457200"/>
            <a:ext cx="7848600" cy="639763"/>
          </a:xfrm>
        </p:spPr>
        <p:txBody>
          <a:bodyPr/>
          <a:lstStyle/>
          <a:p>
            <a:r>
              <a:rPr lang="en-US" altLang="en-US" dirty="0" smtClean="0">
                <a:ea typeface="ＭＳ Ｐゴシック" panose="020B0600070205080204" pitchFamily="34" charset="-128"/>
              </a:rPr>
              <a:t>Use machines to remove risk</a:t>
            </a:r>
          </a:p>
        </p:txBody>
      </p:sp>
      <p:sp>
        <p:nvSpPr>
          <p:cNvPr id="7171" name="Content Placeholder 2"/>
          <p:cNvSpPr>
            <a:spLocks noGrp="1"/>
          </p:cNvSpPr>
          <p:nvPr>
            <p:ph idx="1"/>
          </p:nvPr>
        </p:nvSpPr>
        <p:spPr>
          <a:xfrm>
            <a:off x="1117600" y="1325564"/>
            <a:ext cx="9093200" cy="5151437"/>
          </a:xfrm>
        </p:spPr>
        <p:txBody>
          <a:bodyPr/>
          <a:lstStyle/>
          <a:p>
            <a:r>
              <a:rPr lang="en-US" altLang="en-US" dirty="0" smtClean="0">
                <a:ea typeface="ＭＳ Ｐゴシック" panose="020B0600070205080204" pitchFamily="34" charset="-128"/>
              </a:rPr>
              <a:t>Automate dull, dirty or dangerous tasks</a:t>
            </a:r>
          </a:p>
          <a:p>
            <a:pPr lvl="1"/>
            <a:r>
              <a:rPr lang="en-US" altLang="en-US" dirty="0" smtClean="0">
                <a:ea typeface="ＭＳ Ｐゴシック" panose="020B0600070205080204" pitchFamily="34" charset="-128"/>
              </a:rPr>
              <a:t>Use collaborative robots (cobots) for repetitive tasks</a:t>
            </a:r>
          </a:p>
          <a:p>
            <a:pPr marL="0" indent="0">
              <a:buNone/>
            </a:pP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3" name="Picture 2" descr="A small collaborative robot, or cobot, performing a repetitive task. Photo by Scaliyna, Creative Common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9000" y="2514600"/>
            <a:ext cx="3048000" cy="3786909"/>
          </a:xfrm>
          <a:prstGeom prst="rect">
            <a:avLst/>
          </a:prstGeom>
        </p:spPr>
      </p:pic>
      <p:sp>
        <p:nvSpPr>
          <p:cNvPr id="5" name="Rectangle 4"/>
          <p:cNvSpPr/>
          <p:nvPr/>
        </p:nvSpPr>
        <p:spPr>
          <a:xfrm>
            <a:off x="6629400" y="5715000"/>
            <a:ext cx="5486400" cy="584775"/>
          </a:xfrm>
          <a:prstGeom prst="rect">
            <a:avLst/>
          </a:prstGeom>
        </p:spPr>
        <p:txBody>
          <a:bodyPr wrap="square">
            <a:spAutoFit/>
          </a:bodyPr>
          <a:lstStyle/>
          <a:p>
            <a:r>
              <a:rPr lang="pl-PL" sz="1600" dirty="0"/>
              <a:t>Scailyna / CC BY-SA (https://creativecommons.org/licenses/by-sa/4.0)</a:t>
            </a:r>
            <a:endParaRPr lang="en-US" sz="1600" dirty="0"/>
          </a:p>
        </p:txBody>
      </p:sp>
    </p:spTree>
    <p:custDataLst>
      <p:tags r:id="rId1"/>
    </p:custDataLst>
    <p:extLst>
      <p:ext uri="{BB962C8B-B14F-4D97-AF65-F5344CB8AC3E}">
        <p14:creationId xmlns:p14="http://schemas.microsoft.com/office/powerpoint/2010/main" val="408443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457200"/>
            <a:ext cx="7848600" cy="639763"/>
          </a:xfrm>
        </p:spPr>
        <p:txBody>
          <a:bodyPr/>
          <a:lstStyle/>
          <a:p>
            <a:r>
              <a:rPr lang="en-US" altLang="en-US" dirty="0">
                <a:ea typeface="ＭＳ Ｐゴシック" panose="020B0600070205080204" pitchFamily="34" charset="-128"/>
              </a:rPr>
              <a:t>Use power tools in place of hand </a:t>
            </a:r>
            <a:r>
              <a:rPr lang="en-US" altLang="en-US" dirty="0" smtClean="0">
                <a:ea typeface="ＭＳ Ｐゴシック" panose="020B0600070205080204" pitchFamily="34" charset="-128"/>
              </a:rPr>
              <a:t>tools</a:t>
            </a:r>
          </a:p>
        </p:txBody>
      </p:sp>
      <p:pic>
        <p:nvPicPr>
          <p:cNvPr id="2" name="Picture 1" descr="Landscaper using a power pruner on a hedge. Source: Adobe Stock. This photo is not in the public domai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16478" y="1958716"/>
            <a:ext cx="4191000" cy="2971800"/>
          </a:xfrm>
          <a:prstGeom prst="rect">
            <a:avLst/>
          </a:prstGeom>
        </p:spPr>
      </p:pic>
      <p:pic>
        <p:nvPicPr>
          <p:cNvPr id="4" name="Picture 3" descr="Landscaper using hand pruners on a hedge. Source: Adobe Stock. This photo is not in the public domain."/>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93278" y="1965374"/>
            <a:ext cx="3817522" cy="2987626"/>
          </a:xfrm>
          <a:prstGeom prst="rect">
            <a:avLst/>
          </a:prstGeom>
        </p:spPr>
      </p:pic>
    </p:spTree>
    <p:custDataLst>
      <p:tags r:id="rId1"/>
    </p:custDataLst>
    <p:extLst>
      <p:ext uri="{BB962C8B-B14F-4D97-AF65-F5344CB8AC3E}">
        <p14:creationId xmlns:p14="http://schemas.microsoft.com/office/powerpoint/2010/main" val="224063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Grip, don’t pinch</a:t>
            </a:r>
            <a:endParaRPr lang="en-US" dirty="0"/>
          </a:p>
        </p:txBody>
      </p:sp>
      <p:sp>
        <p:nvSpPr>
          <p:cNvPr id="6" name="TextBox 5"/>
          <p:cNvSpPr txBox="1"/>
          <p:nvPr/>
        </p:nvSpPr>
        <p:spPr>
          <a:xfrm>
            <a:off x="2070417" y="1295399"/>
            <a:ext cx="2362200" cy="461665"/>
          </a:xfrm>
          <a:prstGeom prst="rect">
            <a:avLst/>
          </a:prstGeom>
          <a:noFill/>
        </p:spPr>
        <p:txBody>
          <a:bodyPr wrap="square" rtlCol="0">
            <a:spAutoFit/>
          </a:bodyPr>
          <a:lstStyle/>
          <a:p>
            <a:pPr algn="ctr"/>
            <a:r>
              <a:rPr lang="en-US" sz="2400" dirty="0" smtClean="0"/>
              <a:t>A power grip…</a:t>
            </a:r>
            <a:endParaRPr lang="en-US" sz="2400" dirty="0"/>
          </a:p>
        </p:txBody>
      </p:sp>
      <p:pic>
        <p:nvPicPr>
          <p:cNvPr id="5" name="Picture 4" descr="Hand holding a bucket full of dirt by gripping the handle with the fingers and thumb wrapped around it."/>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1697037" y="1884362"/>
            <a:ext cx="3108960" cy="315023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181600" y="1304835"/>
            <a:ext cx="2103119" cy="1200329"/>
          </a:xfrm>
          <a:prstGeom prst="rect">
            <a:avLst/>
          </a:prstGeom>
          <a:noFill/>
        </p:spPr>
        <p:txBody>
          <a:bodyPr wrap="square" rtlCol="0">
            <a:spAutoFit/>
          </a:bodyPr>
          <a:lstStyle/>
          <a:p>
            <a:pPr algn="ctr"/>
            <a:r>
              <a:rPr lang="en-US" sz="2400" dirty="0" smtClean="0"/>
              <a:t>…is 5 times stronger than…</a:t>
            </a:r>
            <a:endParaRPr lang="en-US" sz="2400" dirty="0"/>
          </a:p>
        </p:txBody>
      </p:sp>
      <p:sp>
        <p:nvSpPr>
          <p:cNvPr id="7" name="TextBox 6"/>
          <p:cNvSpPr txBox="1"/>
          <p:nvPr/>
        </p:nvSpPr>
        <p:spPr>
          <a:xfrm>
            <a:off x="7848601" y="2043499"/>
            <a:ext cx="2103119" cy="461665"/>
          </a:xfrm>
          <a:prstGeom prst="rect">
            <a:avLst/>
          </a:prstGeom>
          <a:noFill/>
        </p:spPr>
        <p:txBody>
          <a:bodyPr wrap="square" rtlCol="0">
            <a:spAutoFit/>
          </a:bodyPr>
          <a:lstStyle/>
          <a:p>
            <a:pPr algn="ctr"/>
            <a:r>
              <a:rPr lang="en-US" sz="2400" dirty="0" smtClean="0"/>
              <a:t>…a pinch grip</a:t>
            </a:r>
            <a:endParaRPr lang="en-US" sz="2400" dirty="0"/>
          </a:p>
        </p:txBody>
      </p:sp>
      <p:pic>
        <p:nvPicPr>
          <p:cNvPr id="4" name="Content Placeholder 3" descr="Hands holding a bucket full of dirt by pinching the sides from above. "/>
          <p:cNvPicPr>
            <a:picLocks noGrp="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rot="5400000">
            <a:off x="7321296" y="2932176"/>
            <a:ext cx="3157728" cy="301752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28091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464800" cy="639763"/>
          </a:xfrm>
        </p:spPr>
        <p:txBody>
          <a:bodyPr/>
          <a:lstStyle/>
          <a:p>
            <a:r>
              <a:rPr lang="en-US" dirty="0" smtClean="0"/>
              <a:t>Use clamps to hold parts</a:t>
            </a:r>
            <a:endParaRPr lang="en-US" dirty="0"/>
          </a:p>
        </p:txBody>
      </p:sp>
      <p:pic>
        <p:nvPicPr>
          <p:cNvPr id="4" name="Content Placeholder 3" descr="Worker using both hands to drill into a part that's clamped to a workbench."/>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5236031" y="2286001"/>
            <a:ext cx="4212769" cy="3276600"/>
          </a:xfrm>
        </p:spPr>
      </p:pic>
      <p:sp>
        <p:nvSpPr>
          <p:cNvPr id="5" name="Oval 4" descr="Oval highlighting a clamp used to hold the part on the workbench."/>
          <p:cNvSpPr/>
          <p:nvPr/>
        </p:nvSpPr>
        <p:spPr>
          <a:xfrm>
            <a:off x="5715000" y="3124200"/>
            <a:ext cx="1219200" cy="228600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3074269"/>
            <a:ext cx="2286000" cy="1200329"/>
          </a:xfrm>
          <a:prstGeom prst="rect">
            <a:avLst/>
          </a:prstGeom>
          <a:noFill/>
        </p:spPr>
        <p:txBody>
          <a:bodyPr wrap="square" rtlCol="0">
            <a:spAutoFit/>
          </a:bodyPr>
          <a:lstStyle/>
          <a:p>
            <a:r>
              <a:rPr lang="en-US" sz="2400" dirty="0" smtClean="0"/>
              <a:t>Both hands are now free to hold the tool</a:t>
            </a:r>
            <a:endParaRPr lang="en-US" sz="2400" dirty="0"/>
          </a:p>
        </p:txBody>
      </p:sp>
    </p:spTree>
    <p:custDataLst>
      <p:tags r:id="rId1"/>
    </p:custDataLst>
    <p:extLst>
      <p:ext uri="{BB962C8B-B14F-4D97-AF65-F5344CB8AC3E}">
        <p14:creationId xmlns:p14="http://schemas.microsoft.com/office/powerpoint/2010/main" val="219617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6145725" cy="1898340"/>
          </a:xfrm>
        </p:spPr>
        <p:txBody>
          <a:bodyPr/>
          <a:lstStyle/>
          <a:p>
            <a:r>
              <a:rPr lang="en-US" altLang="en-US" dirty="0">
                <a:ea typeface="ＭＳ Ｐゴシック" panose="020B0600070205080204" pitchFamily="34" charset="-128"/>
              </a:rPr>
              <a:t>Use a counter-balance support for larger, heavier </a:t>
            </a:r>
            <a:r>
              <a:rPr lang="en-US" altLang="en-US" dirty="0" smtClean="0">
                <a:ea typeface="ＭＳ Ｐゴシック" panose="020B0600070205080204" pitchFamily="34" charset="-128"/>
              </a:rPr>
              <a:t>tools</a:t>
            </a:r>
          </a:p>
        </p:txBody>
      </p:sp>
      <p:pic>
        <p:nvPicPr>
          <p:cNvPr id="4" name="Picture 3" descr="A heavy tool hanging from a tool support above a workben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2105800"/>
            <a:ext cx="3048000" cy="4064000"/>
          </a:xfrm>
          <a:prstGeom prst="rect">
            <a:avLst/>
          </a:prstGeom>
        </p:spPr>
      </p:pic>
      <p:pic>
        <p:nvPicPr>
          <p:cNvPr id="3" name="Picture 2" descr="A worker uses a tool that's suspended from above a workbench."/>
          <p:cNvPicPr>
            <a:picLocks noChangeAspect="1"/>
          </p:cNvPicPr>
          <p:nvPr/>
        </p:nvPicPr>
        <p:blipFill rotWithShape="1">
          <a:blip r:embed="rId5">
            <a:extLst>
              <a:ext uri="{28A0092B-C50C-407E-A947-70E740481C1C}">
                <a14:useLocalDpi xmlns:a14="http://schemas.microsoft.com/office/drawing/2010/main" val="0"/>
              </a:ext>
            </a:extLst>
          </a:blip>
          <a:srcRect t="1712"/>
          <a:stretch/>
        </p:blipFill>
        <p:spPr>
          <a:xfrm>
            <a:off x="6581359" y="2209799"/>
            <a:ext cx="4086225" cy="3932017"/>
          </a:xfrm>
          <a:prstGeom prst="rect">
            <a:avLst/>
          </a:prstGeom>
        </p:spPr>
      </p:pic>
    </p:spTree>
    <p:custDataLst>
      <p:tags r:id="rId1"/>
    </p:custDataLst>
    <p:extLst>
      <p:ext uri="{BB962C8B-B14F-4D97-AF65-F5344CB8AC3E}">
        <p14:creationId xmlns:p14="http://schemas.microsoft.com/office/powerpoint/2010/main" val="2393084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81000"/>
            <a:ext cx="7848600" cy="639763"/>
          </a:xfrm>
        </p:spPr>
        <p:txBody>
          <a:bodyPr/>
          <a:lstStyle/>
          <a:p>
            <a:r>
              <a:rPr lang="en-US" altLang="en-US" dirty="0" smtClean="0">
                <a:ea typeface="ＭＳ Ｐゴシック" panose="020B0600070205080204" pitchFamily="34" charset="-128"/>
              </a:rPr>
              <a:t>Choose tools that fit the hand well</a:t>
            </a:r>
          </a:p>
        </p:txBody>
      </p:sp>
      <p:sp>
        <p:nvSpPr>
          <p:cNvPr id="12" name="TextBox 11"/>
          <p:cNvSpPr txBox="1"/>
          <p:nvPr/>
        </p:nvSpPr>
        <p:spPr>
          <a:xfrm>
            <a:off x="1560990" y="1143000"/>
            <a:ext cx="2229775" cy="707886"/>
          </a:xfrm>
          <a:prstGeom prst="rect">
            <a:avLst/>
          </a:prstGeom>
          <a:noFill/>
        </p:spPr>
        <p:txBody>
          <a:bodyPr wrap="square" rtlCol="0">
            <a:spAutoFit/>
          </a:bodyPr>
          <a:lstStyle/>
          <a:p>
            <a:pPr algn="ctr"/>
            <a:r>
              <a:rPr lang="en-US" sz="2000" dirty="0" smtClean="0"/>
              <a:t>Handle diameter 1-1/4 to 2 inches</a:t>
            </a:r>
            <a:endParaRPr lang="en-US" sz="2000" dirty="0"/>
          </a:p>
        </p:txBody>
      </p:sp>
      <p:pic>
        <p:nvPicPr>
          <p:cNvPr id="4" name="Picture 3" descr="Hand holding a tool with a handle diameter that provides a comfortable grip."/>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1600" y="1828800"/>
            <a:ext cx="2501585" cy="1920240"/>
          </a:xfrm>
          <a:prstGeom prst="rect">
            <a:avLst/>
          </a:prstGeom>
        </p:spPr>
      </p:pic>
      <p:cxnSp>
        <p:nvCxnSpPr>
          <p:cNvPr id="8" name="Straight Arrow Connector 7" descr="Arrow showing the diameter of a hand tool."/>
          <p:cNvCxnSpPr/>
          <p:nvPr/>
        </p:nvCxnSpPr>
        <p:spPr>
          <a:xfrm>
            <a:off x="2743200" y="2971800"/>
            <a:ext cx="762000"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74227" y="1143000"/>
            <a:ext cx="2229775" cy="707886"/>
          </a:xfrm>
          <a:prstGeom prst="rect">
            <a:avLst/>
          </a:prstGeom>
          <a:noFill/>
        </p:spPr>
        <p:txBody>
          <a:bodyPr wrap="square" rtlCol="0">
            <a:spAutoFit/>
          </a:bodyPr>
          <a:lstStyle/>
          <a:p>
            <a:pPr algn="ctr"/>
            <a:r>
              <a:rPr lang="en-US" sz="2000" dirty="0" smtClean="0"/>
              <a:t>Handle padded or textured for grip</a:t>
            </a:r>
            <a:endParaRPr lang="en-US" sz="2000" dirty="0"/>
          </a:p>
        </p:txBody>
      </p:sp>
      <p:pic>
        <p:nvPicPr>
          <p:cNvPr id="2" name="Picture 1" descr="Hand holding a tool with a padded handl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5468" y="1905000"/>
            <a:ext cx="2307291" cy="1920240"/>
          </a:xfrm>
          <a:prstGeom prst="rect">
            <a:avLst/>
          </a:prstGeom>
        </p:spPr>
      </p:pic>
      <p:sp>
        <p:nvSpPr>
          <p:cNvPr id="18" name="TextBox 17"/>
          <p:cNvSpPr txBox="1"/>
          <p:nvPr/>
        </p:nvSpPr>
        <p:spPr>
          <a:xfrm>
            <a:off x="1628312" y="3958319"/>
            <a:ext cx="2229775" cy="707886"/>
          </a:xfrm>
          <a:prstGeom prst="rect">
            <a:avLst/>
          </a:prstGeom>
          <a:noFill/>
        </p:spPr>
        <p:txBody>
          <a:bodyPr wrap="square" rtlCol="0">
            <a:spAutoFit/>
          </a:bodyPr>
          <a:lstStyle/>
          <a:p>
            <a:pPr algn="ctr"/>
            <a:r>
              <a:rPr lang="en-US" sz="2000" dirty="0" smtClean="0"/>
              <a:t>Grip span </a:t>
            </a:r>
          </a:p>
          <a:p>
            <a:pPr algn="ctr"/>
            <a:r>
              <a:rPr lang="en-US" sz="2000" dirty="0" smtClean="0"/>
              <a:t>2 to 3-1/2  inches</a:t>
            </a:r>
            <a:endParaRPr lang="en-US" sz="2000" dirty="0"/>
          </a:p>
        </p:txBody>
      </p:sp>
      <p:pic>
        <p:nvPicPr>
          <p:cNvPr id="3" name="Picture 2" descr="Hand holding pliers with a grip span that doesn't stretch the hand out too fa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68684" y="4617561"/>
            <a:ext cx="2949032" cy="1859439"/>
          </a:xfrm>
          <a:prstGeom prst="rect">
            <a:avLst/>
          </a:prstGeom>
        </p:spPr>
      </p:pic>
      <p:cxnSp>
        <p:nvCxnSpPr>
          <p:cNvPr id="17" name="Straight Arrow Connector 16" descr="Arrow showing the grip span for a pair of pliers."/>
          <p:cNvCxnSpPr/>
          <p:nvPr/>
        </p:nvCxnSpPr>
        <p:spPr>
          <a:xfrm rot="6240000">
            <a:off x="2149081" y="5764942"/>
            <a:ext cx="640080"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3000" y="4321314"/>
            <a:ext cx="3733799" cy="707886"/>
          </a:xfrm>
          <a:prstGeom prst="rect">
            <a:avLst/>
          </a:prstGeom>
          <a:noFill/>
        </p:spPr>
        <p:txBody>
          <a:bodyPr wrap="square" rtlCol="0">
            <a:spAutoFit/>
          </a:bodyPr>
          <a:lstStyle/>
          <a:p>
            <a:pPr algn="ctr"/>
            <a:r>
              <a:rPr lang="en-US" sz="2000" dirty="0" smtClean="0"/>
              <a:t>Tools for low force,</a:t>
            </a:r>
            <a:endParaRPr lang="en-US" sz="2000" dirty="0"/>
          </a:p>
          <a:p>
            <a:pPr algn="ctr"/>
            <a:r>
              <a:rPr lang="en-US" sz="2000" dirty="0" smtClean="0"/>
              <a:t>precision tasks can be smaller</a:t>
            </a:r>
            <a:endParaRPr lang="en-US" sz="2000" dirty="0"/>
          </a:p>
        </p:txBody>
      </p:sp>
      <p:pic>
        <p:nvPicPr>
          <p:cNvPr id="6" name="Picture 5" descr="Hand holding a small tool with a precision grip, using the tips of the fingers and thumb."/>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10200" y="5079142"/>
            <a:ext cx="2555386" cy="1371600"/>
          </a:xfrm>
          <a:prstGeom prst="rect">
            <a:avLst/>
          </a:prstGeom>
        </p:spPr>
      </p:pic>
    </p:spTree>
    <p:custDataLst>
      <p:tags r:id="rId1"/>
    </p:custDataLst>
    <p:extLst>
      <p:ext uri="{BB962C8B-B14F-4D97-AF65-F5344CB8AC3E}">
        <p14:creationId xmlns:p14="http://schemas.microsoft.com/office/powerpoint/2010/main" val="3394016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work to keep wrists straight</a:t>
            </a:r>
            <a:endParaRPr lang="en-US" dirty="0"/>
          </a:p>
        </p:txBody>
      </p:sp>
      <p:pic>
        <p:nvPicPr>
          <p:cNvPr id="4" name="Content Placeholder 3" descr="Worker reaching around to plug a lead into the back of a piece of equipment, resulting in a bent wrist."/>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295400" y="2168525"/>
            <a:ext cx="4419600" cy="3821112"/>
          </a:xfrm>
        </p:spPr>
      </p:pic>
      <p:pic>
        <p:nvPicPr>
          <p:cNvPr id="5" name="Picture 4" descr="A piece of equipment rotated around so that the worker can plug in a lead with the wrist straight."/>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77000" y="2168525"/>
            <a:ext cx="5105400" cy="3845626"/>
          </a:xfrm>
          <a:prstGeom prst="rect">
            <a:avLst/>
          </a:prstGeom>
        </p:spPr>
      </p:pic>
    </p:spTree>
    <p:custDataLst>
      <p:tags r:id="rId1"/>
    </p:custDataLst>
    <p:extLst>
      <p:ext uri="{BB962C8B-B14F-4D97-AF65-F5344CB8AC3E}">
        <p14:creationId xmlns:p14="http://schemas.microsoft.com/office/powerpoint/2010/main" val="359962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354367"/>
            <a:ext cx="8610600" cy="1143000"/>
          </a:xfrm>
        </p:spPr>
        <p:txBody>
          <a:bodyPr/>
          <a:lstStyle/>
          <a:p>
            <a:r>
              <a:rPr lang="en-US" altLang="en-US" dirty="0" smtClean="0">
                <a:ea typeface="ＭＳ Ｐゴシック" panose="020B0600070205080204" pitchFamily="34" charset="-128"/>
              </a:rPr>
              <a:t>Choose tools that keep the wrist straight</a:t>
            </a:r>
            <a:endParaRPr lang="en-US" altLang="en-US" sz="2400" dirty="0">
              <a:ea typeface="ＭＳ Ｐゴシック" panose="020B0600070205080204" pitchFamily="34" charset="-128"/>
            </a:endParaRPr>
          </a:p>
        </p:txBody>
      </p:sp>
      <p:sp>
        <p:nvSpPr>
          <p:cNvPr id="4" name="TextBox 3"/>
          <p:cNvSpPr txBox="1"/>
          <p:nvPr/>
        </p:nvSpPr>
        <p:spPr>
          <a:xfrm>
            <a:off x="876299" y="1530657"/>
            <a:ext cx="4800600" cy="1200329"/>
          </a:xfrm>
          <a:prstGeom prst="rect">
            <a:avLst/>
          </a:prstGeom>
          <a:noFill/>
        </p:spPr>
        <p:txBody>
          <a:bodyPr wrap="square" rtlCol="0">
            <a:spAutoFit/>
          </a:bodyPr>
          <a:lstStyle/>
          <a:p>
            <a:r>
              <a:rPr lang="en-US" sz="2400" dirty="0" smtClean="0"/>
              <a:t>The right tool depends on the height and orientation of the work.</a:t>
            </a:r>
          </a:p>
          <a:p>
            <a:endParaRPr lang="en-US" sz="2400" dirty="0"/>
          </a:p>
        </p:txBody>
      </p:sp>
      <p:pic>
        <p:nvPicPr>
          <p:cNvPr id="3" name="Picture 2" descr="Hand holding a pistol grip drill with a straight wris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56" y="2671063"/>
            <a:ext cx="2732843" cy="2434337"/>
          </a:xfrm>
          <a:prstGeom prst="rect">
            <a:avLst/>
          </a:prstGeom>
        </p:spPr>
      </p:pic>
      <p:pic>
        <p:nvPicPr>
          <p:cNvPr id="2" name="Picture 1" descr="Hand holding an inline drill wtih a straight wris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3801" y="2671064"/>
            <a:ext cx="2057400" cy="2430503"/>
          </a:xfrm>
          <a:prstGeom prst="rect">
            <a:avLst/>
          </a:prstGeom>
        </p:spPr>
      </p:pic>
      <p:sp>
        <p:nvSpPr>
          <p:cNvPr id="14" name="TextBox 13"/>
          <p:cNvSpPr txBox="1"/>
          <p:nvPr/>
        </p:nvSpPr>
        <p:spPr>
          <a:xfrm>
            <a:off x="9906000" y="2341839"/>
            <a:ext cx="1600200" cy="1200329"/>
          </a:xfrm>
          <a:prstGeom prst="rect">
            <a:avLst/>
          </a:prstGeom>
          <a:noFill/>
        </p:spPr>
        <p:txBody>
          <a:bodyPr wrap="square" rtlCol="0">
            <a:spAutoFit/>
          </a:bodyPr>
          <a:lstStyle/>
          <a:p>
            <a:r>
              <a:rPr lang="en-US" sz="2400" dirty="0" smtClean="0"/>
              <a:t>Bend the tool…</a:t>
            </a:r>
          </a:p>
          <a:p>
            <a:endParaRPr lang="en-US" sz="2400" dirty="0"/>
          </a:p>
        </p:txBody>
      </p:sp>
      <p:pic>
        <p:nvPicPr>
          <p:cNvPr id="7" name="Picture 6" descr="Worker using bent-handle pliers with a straight wrist."/>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34200" y="1600200"/>
            <a:ext cx="2832329" cy="1941968"/>
          </a:xfrm>
          <a:prstGeom prst="rect">
            <a:avLst/>
          </a:prstGeom>
        </p:spPr>
      </p:pic>
      <p:sp>
        <p:nvSpPr>
          <p:cNvPr id="15" name="TextBox 14"/>
          <p:cNvSpPr txBox="1"/>
          <p:nvPr/>
        </p:nvSpPr>
        <p:spPr>
          <a:xfrm>
            <a:off x="9911179" y="4200435"/>
            <a:ext cx="1600200" cy="1200329"/>
          </a:xfrm>
          <a:prstGeom prst="rect">
            <a:avLst/>
          </a:prstGeom>
          <a:noFill/>
        </p:spPr>
        <p:txBody>
          <a:bodyPr wrap="square" rtlCol="0">
            <a:spAutoFit/>
          </a:bodyPr>
          <a:lstStyle/>
          <a:p>
            <a:r>
              <a:rPr lang="en-US" sz="2400" dirty="0" smtClean="0"/>
              <a:t>…not the wrist.</a:t>
            </a:r>
          </a:p>
          <a:p>
            <a:endParaRPr lang="en-US" sz="2400" dirty="0"/>
          </a:p>
        </p:txBody>
      </p:sp>
      <p:pic>
        <p:nvPicPr>
          <p:cNvPr id="6" name="Picture 5" descr="Worker using straight-handle pliers with a bent wrist."/>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34199" y="3639083"/>
            <a:ext cx="2832329" cy="1930493"/>
          </a:xfrm>
          <a:prstGeom prst="rect">
            <a:avLst/>
          </a:prstGeom>
        </p:spPr>
      </p:pic>
    </p:spTree>
    <p:custDataLst>
      <p:tags r:id="rId1"/>
    </p:custDataLst>
    <p:extLst>
      <p:ext uri="{BB962C8B-B14F-4D97-AF65-F5344CB8AC3E}">
        <p14:creationId xmlns:p14="http://schemas.microsoft.com/office/powerpoint/2010/main" val="324090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609600"/>
            <a:ext cx="7848600" cy="639763"/>
          </a:xfrm>
        </p:spPr>
        <p:txBody>
          <a:bodyPr/>
          <a:lstStyle/>
          <a:p>
            <a:pPr eaLnBrk="1" hangingPunct="1"/>
            <a:r>
              <a:rPr lang="en-US" altLang="en-US" dirty="0" smtClean="0">
                <a:ea typeface="ＭＳ Ｐゴシック" panose="020B0600070205080204" pitchFamily="34" charset="-128"/>
              </a:rPr>
              <a:t>Hand and wrist injuries</a:t>
            </a:r>
          </a:p>
        </p:txBody>
      </p:sp>
      <p:sp>
        <p:nvSpPr>
          <p:cNvPr id="5123" name="Rectangle 3"/>
          <p:cNvSpPr>
            <a:spLocks noGrp="1" noChangeArrowheads="1"/>
          </p:cNvSpPr>
          <p:nvPr>
            <p:ph type="body" idx="1"/>
          </p:nvPr>
        </p:nvSpPr>
        <p:spPr>
          <a:xfrm>
            <a:off x="1447800" y="1325564"/>
            <a:ext cx="9220200" cy="5151437"/>
          </a:xfrm>
        </p:spPr>
        <p:txBody>
          <a:bodyPr/>
          <a:lstStyle/>
          <a:p>
            <a:pPr marL="0" indent="0">
              <a:buNone/>
            </a:pPr>
            <a:r>
              <a:rPr lang="en-US" altLang="en-US" dirty="0" smtClean="0">
                <a:ea typeface="ＭＳ Ｐゴシック" panose="020B0600070205080204" pitchFamily="34" charset="-128"/>
              </a:rPr>
              <a:t>The hands and wrists are made up of bones, </a:t>
            </a:r>
            <a:r>
              <a:rPr lang="en-US" altLang="en-US" dirty="0">
                <a:ea typeface="ＭＳ Ｐゴシック" panose="020B0600070205080204" pitchFamily="34" charset="-128"/>
              </a:rPr>
              <a:t>tendons, </a:t>
            </a:r>
            <a:r>
              <a:rPr lang="en-US" altLang="en-US" dirty="0" smtClean="0">
                <a:ea typeface="ＭＳ Ｐゴシック" panose="020B0600070205080204" pitchFamily="34" charset="-128"/>
              </a:rPr>
              <a:t>ligaments, nerves, and blood vessels that can be damaged if they are overused. </a:t>
            </a:r>
          </a:p>
          <a:p>
            <a:pPr eaLnBrk="1" hangingPunct="1">
              <a:buFont typeface="Wingdings" panose="05000000000000000000" pitchFamily="2" charset="2"/>
              <a:buNone/>
            </a:pPr>
            <a:endParaRPr lang="en-US" altLang="en-US" dirty="0" smtClean="0">
              <a:ea typeface="ＭＳ Ｐゴシック" panose="020B0600070205080204" pitchFamily="34" charset="-128"/>
            </a:endParaRPr>
          </a:p>
        </p:txBody>
      </p:sp>
      <p:pic>
        <p:nvPicPr>
          <p:cNvPr id="2" name="Picture 1" descr="Worker rubbing a sore hand after using a tool."/>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2880" y="3124200"/>
            <a:ext cx="4206240" cy="3154680"/>
          </a:xfrm>
          <a:prstGeom prst="rect">
            <a:avLst/>
          </a:prstGeom>
        </p:spPr>
      </p:pic>
    </p:spTree>
    <p:custDataLst>
      <p:tags r:id="rId1"/>
    </p:custDataLst>
    <p:extLst>
      <p:ext uri="{BB962C8B-B14F-4D97-AF65-F5344CB8AC3E}">
        <p14:creationId xmlns:p14="http://schemas.microsoft.com/office/powerpoint/2010/main" val="3521700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39298"/>
            <a:ext cx="7848600" cy="639763"/>
          </a:xfrm>
        </p:spPr>
        <p:txBody>
          <a:bodyPr/>
          <a:lstStyle/>
          <a:p>
            <a:r>
              <a:rPr lang="en-US" altLang="en-US" dirty="0" smtClean="0">
                <a:ea typeface="ＭＳ Ｐゴシック" panose="020B0600070205080204" pitchFamily="34" charset="-128"/>
              </a:rPr>
              <a:t>Keep it close</a:t>
            </a:r>
          </a:p>
        </p:txBody>
      </p:sp>
      <p:sp>
        <p:nvSpPr>
          <p:cNvPr id="3" name="TextBox 2"/>
          <p:cNvSpPr txBox="1"/>
          <p:nvPr/>
        </p:nvSpPr>
        <p:spPr>
          <a:xfrm>
            <a:off x="1740559" y="1600200"/>
            <a:ext cx="3810000" cy="830997"/>
          </a:xfrm>
          <a:prstGeom prst="rect">
            <a:avLst/>
          </a:prstGeom>
          <a:noFill/>
        </p:spPr>
        <p:txBody>
          <a:bodyPr wrap="square" rtlCol="0">
            <a:spAutoFit/>
          </a:bodyPr>
          <a:lstStyle/>
          <a:p>
            <a:pPr algn="ctr"/>
            <a:r>
              <a:rPr lang="en-US" sz="2400" dirty="0" smtClean="0"/>
              <a:t>Long reaches can stress arms and shoulders</a:t>
            </a:r>
            <a:endParaRPr lang="en-US" sz="2400" dirty="0"/>
          </a:p>
        </p:txBody>
      </p:sp>
      <p:pic>
        <p:nvPicPr>
          <p:cNvPr id="6" name="Content Placeholder 5" descr="Lab worker reaching out for a test tube with his arm fully extended."/>
          <p:cNvPicPr>
            <a:picLocks noGrp="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1905000" y="2743200"/>
            <a:ext cx="3481118" cy="2658086"/>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400800" y="1600200"/>
            <a:ext cx="3810000" cy="830997"/>
          </a:xfrm>
          <a:prstGeom prst="rect">
            <a:avLst/>
          </a:prstGeom>
          <a:noFill/>
        </p:spPr>
        <p:txBody>
          <a:bodyPr wrap="square" rtlCol="0">
            <a:spAutoFit/>
          </a:bodyPr>
          <a:lstStyle/>
          <a:p>
            <a:pPr algn="ctr"/>
            <a:r>
              <a:rPr lang="en-US" sz="2400" dirty="0" smtClean="0"/>
              <a:t>Keep frequently used items within easy reach</a:t>
            </a:r>
            <a:endParaRPr lang="en-US" sz="2400" dirty="0"/>
          </a:p>
        </p:txBody>
      </p:sp>
      <p:pic>
        <p:nvPicPr>
          <p:cNvPr id="7" name="Picture 6" descr="Lab worker pipetting samples close to his  body, with his elbows by his sides."/>
          <p:cNvPicPr/>
          <p:nvPr/>
        </p:nvPicPr>
        <p:blipFill rotWithShape="1">
          <a:blip r:embed="rId5" cstate="screen">
            <a:extLst>
              <a:ext uri="{28A0092B-C50C-407E-A947-70E740481C1C}">
                <a14:useLocalDpi xmlns:a14="http://schemas.microsoft.com/office/drawing/2010/main"/>
              </a:ext>
            </a:extLst>
          </a:blip>
          <a:srcRect/>
          <a:stretch/>
        </p:blipFill>
        <p:spPr bwMode="auto">
          <a:xfrm>
            <a:off x="6477000" y="2743200"/>
            <a:ext cx="3474720" cy="268351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41027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work height to task</a:t>
            </a:r>
            <a:endParaRPr lang="en-US" dirty="0"/>
          </a:p>
        </p:txBody>
      </p:sp>
      <p:sp>
        <p:nvSpPr>
          <p:cNvPr id="7" name="TextBox 6"/>
          <p:cNvSpPr txBox="1"/>
          <p:nvPr/>
        </p:nvSpPr>
        <p:spPr>
          <a:xfrm>
            <a:off x="2057400" y="1600200"/>
            <a:ext cx="3581400" cy="830997"/>
          </a:xfrm>
          <a:prstGeom prst="rect">
            <a:avLst/>
          </a:prstGeom>
          <a:noFill/>
        </p:spPr>
        <p:txBody>
          <a:bodyPr wrap="square" rtlCol="0">
            <a:spAutoFit/>
          </a:bodyPr>
          <a:lstStyle/>
          <a:p>
            <a:pPr algn="ctr"/>
            <a:r>
              <a:rPr lang="en-US" sz="2400" dirty="0" smtClean="0"/>
              <a:t>Place work that requires force below elbow height</a:t>
            </a:r>
            <a:endParaRPr lang="en-US" sz="2400" dirty="0"/>
          </a:p>
        </p:txBody>
      </p:sp>
      <p:pic>
        <p:nvPicPr>
          <p:cNvPr id="6" name="Picture 5" descr="Baker kneading dough on table several inches below elbow height. Photo source: Adobe Stock. This photo is not in the public domain."/>
          <p:cNvPicPr/>
          <p:nvPr/>
        </p:nvPicPr>
        <p:blipFill>
          <a:blip r:embed="rId4" cstate="screen">
            <a:extLst>
              <a:ext uri="{28A0092B-C50C-407E-A947-70E740481C1C}">
                <a14:useLocalDpi xmlns:a14="http://schemas.microsoft.com/office/drawing/2010/main"/>
              </a:ext>
            </a:extLst>
          </a:blip>
          <a:stretch>
            <a:fillRect/>
          </a:stretch>
        </p:blipFill>
        <p:spPr>
          <a:xfrm>
            <a:off x="1524000" y="2514600"/>
            <a:ext cx="4648200" cy="3098800"/>
          </a:xfrm>
          <a:prstGeom prst="rect">
            <a:avLst/>
          </a:prstGeom>
        </p:spPr>
      </p:pic>
      <p:sp>
        <p:nvSpPr>
          <p:cNvPr id="8" name="TextBox 7"/>
          <p:cNvSpPr txBox="1"/>
          <p:nvPr/>
        </p:nvSpPr>
        <p:spPr>
          <a:xfrm>
            <a:off x="7010400" y="1600199"/>
            <a:ext cx="4267200" cy="830997"/>
          </a:xfrm>
          <a:prstGeom prst="rect">
            <a:avLst/>
          </a:prstGeom>
          <a:noFill/>
        </p:spPr>
        <p:txBody>
          <a:bodyPr wrap="square" rtlCol="0">
            <a:spAutoFit/>
          </a:bodyPr>
          <a:lstStyle/>
          <a:p>
            <a:pPr algn="ctr"/>
            <a:r>
              <a:rPr lang="en-US" sz="2400" dirty="0" smtClean="0"/>
              <a:t>Place work that requires precision above elbow height</a:t>
            </a:r>
            <a:endParaRPr lang="en-US" sz="2400" dirty="0"/>
          </a:p>
        </p:txBody>
      </p:sp>
      <p:pic>
        <p:nvPicPr>
          <p:cNvPr id="9" name="Picture 8" descr="Baker decorating a cake raised above elbow level. Photo source: Adobe Stock. This photo is not in the public domain."/>
          <p:cNvPicPr/>
          <p:nvPr/>
        </p:nvPicPr>
        <p:blipFill rotWithShape="1">
          <a:blip r:embed="rId5" cstate="screen">
            <a:extLst>
              <a:ext uri="{28A0092B-C50C-407E-A947-70E740481C1C}">
                <a14:useLocalDpi xmlns:a14="http://schemas.microsoft.com/office/drawing/2010/main"/>
              </a:ext>
            </a:extLst>
          </a:blip>
          <a:srcRect/>
          <a:stretch/>
        </p:blipFill>
        <p:spPr bwMode="auto">
          <a:xfrm>
            <a:off x="6829425" y="2532062"/>
            <a:ext cx="4629150" cy="306387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3972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404289"/>
            <a:ext cx="8534400" cy="639763"/>
          </a:xfrm>
        </p:spPr>
        <p:txBody>
          <a:bodyPr/>
          <a:lstStyle/>
          <a:p>
            <a:r>
              <a:rPr lang="en-US" altLang="en-US" dirty="0" smtClean="0">
                <a:ea typeface="ＭＳ Ｐゴシック" panose="020B0600070205080204" pitchFamily="34" charset="-128"/>
              </a:rPr>
              <a:t>Avoid forearm rotation</a:t>
            </a:r>
          </a:p>
        </p:txBody>
      </p:sp>
      <p:sp>
        <p:nvSpPr>
          <p:cNvPr id="12291" name="Content Placeholder 2"/>
          <p:cNvSpPr>
            <a:spLocks noGrp="1"/>
          </p:cNvSpPr>
          <p:nvPr>
            <p:ph idx="1"/>
          </p:nvPr>
        </p:nvSpPr>
        <p:spPr>
          <a:xfrm>
            <a:off x="6172200" y="2628900"/>
            <a:ext cx="3886200" cy="1905000"/>
          </a:xfrm>
        </p:spPr>
        <p:txBody>
          <a:bodyPr/>
          <a:lstStyle/>
          <a:p>
            <a:pPr marL="0" indent="0">
              <a:buNone/>
            </a:pPr>
            <a:r>
              <a:rPr lang="en-US" altLang="en-US" dirty="0" smtClean="0">
                <a:ea typeface="ＭＳ Ｐゴシック" panose="020B0600070205080204" pitchFamily="34" charset="-128"/>
              </a:rPr>
              <a:t>Repeatedly rotating the forearm can lead to injuries.</a:t>
            </a:r>
          </a:p>
        </p:txBody>
      </p:sp>
      <p:pic>
        <p:nvPicPr>
          <p:cNvPr id="2" name="Picture 1" descr="Worker using a scrwedriver in a tight spot, which requires him to bend his wris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0200" y="2057400"/>
            <a:ext cx="4091133" cy="3048000"/>
          </a:xfrm>
          <a:prstGeom prst="rect">
            <a:avLst/>
          </a:prstGeom>
        </p:spPr>
      </p:pic>
      <p:sp>
        <p:nvSpPr>
          <p:cNvPr id="7" name="&quot;No&quot; Symbol 6" descr="Circle with slash through it indicating avoid repetitive forearm rotation."/>
          <p:cNvSpPr/>
          <p:nvPr/>
        </p:nvSpPr>
        <p:spPr>
          <a:xfrm>
            <a:off x="2237173" y="2388835"/>
            <a:ext cx="2700587" cy="2640365"/>
          </a:xfrm>
          <a:prstGeom prst="noSmoking">
            <a:avLst>
              <a:gd name="adj" fmla="val 6434"/>
            </a:avLst>
          </a:prstGeom>
          <a:solidFill>
            <a:srgbClr val="CC33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04607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673609"/>
            <a:ext cx="7848600" cy="639763"/>
          </a:xfrm>
        </p:spPr>
        <p:txBody>
          <a:bodyPr/>
          <a:lstStyle/>
          <a:p>
            <a:r>
              <a:rPr lang="en-US" altLang="en-US" dirty="0" smtClean="0">
                <a:ea typeface="ＭＳ Ｐゴシック" panose="020B0600070205080204" pitchFamily="34" charset="-128"/>
              </a:rPr>
              <a:t>Reduce the amount of repetition</a:t>
            </a:r>
          </a:p>
        </p:txBody>
      </p:sp>
      <p:sp>
        <p:nvSpPr>
          <p:cNvPr id="7171" name="Content Placeholder 2"/>
          <p:cNvSpPr>
            <a:spLocks noGrp="1"/>
          </p:cNvSpPr>
          <p:nvPr>
            <p:ph idx="1"/>
          </p:nvPr>
        </p:nvSpPr>
        <p:spPr>
          <a:xfrm>
            <a:off x="1117600" y="1325564"/>
            <a:ext cx="9626600" cy="5151437"/>
          </a:xfrm>
        </p:spPr>
        <p:txBody>
          <a:bodyPr/>
          <a:lstStyle/>
          <a:p>
            <a:r>
              <a:rPr lang="en-US" altLang="en-US" dirty="0" smtClean="0">
                <a:ea typeface="ＭＳ Ｐゴシック" panose="020B0600070205080204" pitchFamily="34" charset="-128"/>
              </a:rPr>
              <a:t>Reduce the number of repetitions per shift</a:t>
            </a:r>
          </a:p>
          <a:p>
            <a:pPr marL="746125" lvl="1" indent="-234950"/>
            <a:r>
              <a:rPr lang="en-US" altLang="en-US" dirty="0" smtClean="0">
                <a:ea typeface="ＭＳ Ｐゴシック" panose="020B0600070205080204" pitchFamily="34" charset="-128"/>
              </a:rPr>
              <a:t>Get rid of unnecessary steps</a:t>
            </a:r>
          </a:p>
          <a:p>
            <a:pPr marL="746125" lvl="1" indent="-234950"/>
            <a:r>
              <a:rPr lang="en-US" altLang="en-US" dirty="0" smtClean="0">
                <a:ea typeface="ＭＳ Ｐゴシック" panose="020B0600070205080204" pitchFamily="34" charset="-128"/>
              </a:rPr>
              <a:t>Improve workstation to reduce movements</a:t>
            </a:r>
          </a:p>
          <a:p>
            <a:pPr marL="746125" lvl="1" indent="-234950"/>
            <a:r>
              <a:rPr lang="en-US" altLang="en-US" dirty="0" smtClean="0">
                <a:ea typeface="ＭＳ Ｐゴシック" panose="020B0600070205080204" pitchFamily="34" charset="-128"/>
              </a:rPr>
              <a:t>Expand job duties to include tasks without repeated movements</a:t>
            </a:r>
          </a:p>
          <a:p>
            <a:pPr marL="0" indent="0">
              <a:buNone/>
            </a:pP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003165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326097"/>
            <a:ext cx="7848600" cy="903287"/>
          </a:xfrm>
        </p:spPr>
        <p:txBody>
          <a:bodyPr/>
          <a:lstStyle/>
          <a:p>
            <a:r>
              <a:rPr lang="en-US" altLang="en-US" dirty="0" smtClean="0">
                <a:ea typeface="ＭＳ Ｐゴシック" panose="020B0600070205080204" pitchFamily="34" charset="-128"/>
              </a:rPr>
              <a:t>Avoid contact stress</a:t>
            </a:r>
          </a:p>
        </p:txBody>
      </p:sp>
      <p:sp>
        <p:nvSpPr>
          <p:cNvPr id="10" name="TextBox 9"/>
          <p:cNvSpPr txBox="1"/>
          <p:nvPr/>
        </p:nvSpPr>
        <p:spPr>
          <a:xfrm>
            <a:off x="914400" y="1518655"/>
            <a:ext cx="3276600" cy="1200329"/>
          </a:xfrm>
          <a:prstGeom prst="rect">
            <a:avLst/>
          </a:prstGeom>
          <a:noFill/>
        </p:spPr>
        <p:txBody>
          <a:bodyPr wrap="square" rtlCol="0">
            <a:spAutoFit/>
          </a:bodyPr>
          <a:lstStyle/>
          <a:p>
            <a:r>
              <a:rPr lang="en-US" sz="2400" dirty="0" smtClean="0"/>
              <a:t>Pressure from hard or sharp edges can damage soft tissues</a:t>
            </a:r>
            <a:endParaRPr lang="en-US" sz="2400" dirty="0"/>
          </a:p>
        </p:txBody>
      </p:sp>
      <p:pic>
        <p:nvPicPr>
          <p:cNvPr id="6" name="Picture 5" descr="Assembly worker's forearm pressing into the hard edge of a workb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611" y="2911854"/>
            <a:ext cx="4015672" cy="3154444"/>
          </a:xfrm>
          <a:prstGeom prst="rect">
            <a:avLst/>
          </a:prstGeom>
        </p:spPr>
      </p:pic>
      <p:sp>
        <p:nvSpPr>
          <p:cNvPr id="9" name="Right Arrow 8" descr="Arrow highlighting the point of contact on a hard edge."/>
          <p:cNvSpPr/>
          <p:nvPr/>
        </p:nvSpPr>
        <p:spPr>
          <a:xfrm rot="19837195">
            <a:off x="2325640" y="5356925"/>
            <a:ext cx="1143000" cy="448686"/>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67400" y="1425302"/>
            <a:ext cx="3276600" cy="1569660"/>
          </a:xfrm>
          <a:prstGeom prst="rect">
            <a:avLst/>
          </a:prstGeom>
          <a:noFill/>
        </p:spPr>
        <p:txBody>
          <a:bodyPr wrap="square" rtlCol="0">
            <a:spAutoFit/>
          </a:bodyPr>
          <a:lstStyle/>
          <a:p>
            <a:r>
              <a:rPr lang="en-US" sz="2400" dirty="0" smtClean="0"/>
              <a:t>Short tool handles place pressure on nerves and blood vessels</a:t>
            </a:r>
            <a:endParaRPr lang="en-US" sz="2400" dirty="0"/>
          </a:p>
        </p:txBody>
      </p:sp>
      <p:grpSp>
        <p:nvGrpSpPr>
          <p:cNvPr id="4" name="Group 3" descr="Short-handled pliers pressing into the palm of the hand."/>
          <p:cNvGrpSpPr>
            <a:grpSpLocks noChangeAspect="1"/>
          </p:cNvGrpSpPr>
          <p:nvPr/>
        </p:nvGrpSpPr>
        <p:grpSpPr>
          <a:xfrm>
            <a:off x="8688453" y="909221"/>
            <a:ext cx="2970147" cy="2298021"/>
            <a:chOff x="609600" y="2362200"/>
            <a:chExt cx="4419600" cy="3419475"/>
          </a:xfrm>
        </p:grpSpPr>
        <p:pic>
          <p:nvPicPr>
            <p:cNvPr id="2" name="Picture 1" descr="A hand holding a pair of pliers with one handle pressing into the palm, and a slash indicating not to use tools like thi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2362200"/>
              <a:ext cx="4419600" cy="3419475"/>
            </a:xfrm>
            <a:prstGeom prst="rect">
              <a:avLst/>
            </a:prstGeom>
          </p:spPr>
        </p:pic>
        <p:sp>
          <p:nvSpPr>
            <p:cNvPr id="3" name="Rectangle 2" descr="decorative element"/>
            <p:cNvSpPr/>
            <p:nvPr/>
          </p:nvSpPr>
          <p:spPr>
            <a:xfrm>
              <a:off x="609600" y="28956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5821527" y="4038600"/>
            <a:ext cx="3402305" cy="1200329"/>
          </a:xfrm>
          <a:prstGeom prst="rect">
            <a:avLst/>
          </a:prstGeom>
          <a:noFill/>
        </p:spPr>
        <p:txBody>
          <a:bodyPr wrap="square" rtlCol="0">
            <a:spAutoFit/>
          </a:bodyPr>
          <a:lstStyle/>
          <a:p>
            <a:r>
              <a:rPr lang="en-US" sz="2400" dirty="0" smtClean="0"/>
              <a:t>Longer tool handles spread pressure across more of the hand</a:t>
            </a:r>
            <a:endParaRPr lang="en-US" sz="2400" dirty="0"/>
          </a:p>
        </p:txBody>
      </p:sp>
      <p:pic>
        <p:nvPicPr>
          <p:cNvPr id="5" name="Picture 4" descr="Pliers with longer handles that extend past the palm."/>
          <p:cNvPicPr>
            <a:picLocks noChangeAspect="1"/>
          </p:cNvPicPr>
          <p:nvPr/>
        </p:nvPicPr>
        <p:blipFill rotWithShape="1">
          <a:blip r:embed="rId6" cstate="screen">
            <a:extLst>
              <a:ext uri="{28A0092B-C50C-407E-A947-70E740481C1C}">
                <a14:useLocalDpi xmlns:a14="http://schemas.microsoft.com/office/drawing/2010/main"/>
              </a:ext>
            </a:extLst>
          </a:blip>
          <a:srcRect t="6344" b="6197"/>
          <a:stretch/>
        </p:blipFill>
        <p:spPr>
          <a:xfrm>
            <a:off x="9223833" y="3657600"/>
            <a:ext cx="2085975" cy="2590800"/>
          </a:xfrm>
          <a:prstGeom prst="rect">
            <a:avLst/>
          </a:prstGeom>
        </p:spPr>
      </p:pic>
    </p:spTree>
    <p:custDataLst>
      <p:tags r:id="rId1"/>
    </p:custDataLst>
    <p:extLst>
      <p:ext uri="{BB962C8B-B14F-4D97-AF65-F5344CB8AC3E}">
        <p14:creationId xmlns:p14="http://schemas.microsoft.com/office/powerpoint/2010/main" val="2192939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4924" y="457200"/>
            <a:ext cx="8458200" cy="792164"/>
          </a:xfrm>
        </p:spPr>
        <p:txBody>
          <a:bodyPr/>
          <a:lstStyle/>
          <a:p>
            <a:r>
              <a:rPr lang="en-US" altLang="en-US" dirty="0" smtClean="0">
                <a:ea typeface="ＭＳ Ｐゴシック" panose="020B0600070205080204" pitchFamily="34" charset="-128"/>
              </a:rPr>
              <a:t>Avoid pounding or pressing with the palm</a:t>
            </a:r>
          </a:p>
        </p:txBody>
      </p:sp>
      <p:pic>
        <p:nvPicPr>
          <p:cNvPr id="7" name="Picture 6" descr="Mechanic using the palm of his hand to pound a hubcap back into place."/>
          <p:cNvPicPr>
            <a:picLocks noChangeAspect="1"/>
          </p:cNvPicPr>
          <p:nvPr/>
        </p:nvPicPr>
        <p:blipFill rotWithShape="1">
          <a:blip r:embed="rId4">
            <a:extLst>
              <a:ext uri="{28A0092B-C50C-407E-A947-70E740481C1C}">
                <a14:useLocalDpi xmlns:a14="http://schemas.microsoft.com/office/drawing/2010/main" val="0"/>
              </a:ext>
            </a:extLst>
          </a:blip>
          <a:srcRect l="48172" t="22073" r="5423" b="32814"/>
          <a:stretch/>
        </p:blipFill>
        <p:spPr>
          <a:xfrm>
            <a:off x="2265416" y="1802167"/>
            <a:ext cx="2763784" cy="2936521"/>
          </a:xfrm>
          <a:prstGeom prst="rect">
            <a:avLst/>
          </a:prstGeom>
        </p:spPr>
      </p:pic>
      <p:sp>
        <p:nvSpPr>
          <p:cNvPr id="5" name="&quot;No&quot; Symbol 4" descr="Circle with a slash indicating that workers should avoid using the palm as a hammer."/>
          <p:cNvSpPr/>
          <p:nvPr/>
        </p:nvSpPr>
        <p:spPr>
          <a:xfrm>
            <a:off x="2286000" y="1958268"/>
            <a:ext cx="2651760" cy="2651760"/>
          </a:xfrm>
          <a:prstGeom prst="noSmoking">
            <a:avLst>
              <a:gd name="adj" fmla="val 6434"/>
            </a:avLst>
          </a:prstGeom>
          <a:solidFill>
            <a:srgbClr val="CC33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962400" y="4953000"/>
            <a:ext cx="2895600" cy="461665"/>
          </a:xfrm>
          <a:prstGeom prst="rect">
            <a:avLst/>
          </a:prstGeom>
          <a:noFill/>
        </p:spPr>
        <p:txBody>
          <a:bodyPr wrap="square" rtlCol="0">
            <a:spAutoFit/>
          </a:bodyPr>
          <a:lstStyle/>
          <a:p>
            <a:pPr algn="ctr"/>
            <a:r>
              <a:rPr lang="en-US" sz="2400" dirty="0" smtClean="0"/>
              <a:t>Use a tool instead</a:t>
            </a:r>
            <a:endParaRPr lang="en-US" sz="2400" dirty="0"/>
          </a:p>
        </p:txBody>
      </p:sp>
      <p:pic>
        <p:nvPicPr>
          <p:cNvPr id="4" name="Picture 3" descr="Mechanic using a rubber mallet to pound a hubcap back into plac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94965" y="1802166"/>
            <a:ext cx="2687035" cy="2942943"/>
          </a:xfrm>
          <a:prstGeom prst="rect">
            <a:avLst/>
          </a:prstGeom>
        </p:spPr>
      </p:pic>
    </p:spTree>
    <p:custDataLst>
      <p:tags r:id="rId1"/>
    </p:custDataLst>
    <p:extLst>
      <p:ext uri="{BB962C8B-B14F-4D97-AF65-F5344CB8AC3E}">
        <p14:creationId xmlns:p14="http://schemas.microsoft.com/office/powerpoint/2010/main" val="1938226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457200"/>
            <a:ext cx="7848600" cy="639763"/>
          </a:xfrm>
        </p:spPr>
        <p:txBody>
          <a:bodyPr/>
          <a:lstStyle/>
          <a:p>
            <a:r>
              <a:rPr lang="en-US" altLang="en-US" dirty="0" smtClean="0">
                <a:ea typeface="ＭＳ Ｐゴシック" panose="020B0600070205080204" pitchFamily="34" charset="-128"/>
              </a:rPr>
              <a:t>Use gloves that fit</a:t>
            </a:r>
          </a:p>
        </p:txBody>
      </p:sp>
      <p:sp>
        <p:nvSpPr>
          <p:cNvPr id="22531" name="Content Placeholder 2"/>
          <p:cNvSpPr>
            <a:spLocks noGrp="1"/>
          </p:cNvSpPr>
          <p:nvPr>
            <p:ph idx="1"/>
          </p:nvPr>
        </p:nvSpPr>
        <p:spPr>
          <a:xfrm>
            <a:off x="1371600" y="1325564"/>
            <a:ext cx="6858000" cy="5151437"/>
          </a:xfrm>
        </p:spPr>
        <p:txBody>
          <a:bodyPr/>
          <a:lstStyle/>
          <a:p>
            <a:pPr marL="53975" indent="4763">
              <a:buNone/>
            </a:pPr>
            <a:r>
              <a:rPr lang="en-US" altLang="en-US" dirty="0" smtClean="0">
                <a:ea typeface="ＭＳ Ｐゴシック" panose="020B0600070205080204" pitchFamily="34" charset="-128"/>
              </a:rPr>
              <a:t>Gloves can:</a:t>
            </a:r>
          </a:p>
          <a:p>
            <a:pPr marL="511175" indent="-457200"/>
            <a:r>
              <a:rPr lang="en-US" altLang="en-US" dirty="0" smtClean="0">
                <a:ea typeface="ＭＳ Ｐゴシック" panose="020B0600070205080204" pitchFamily="34" charset="-128"/>
              </a:rPr>
              <a:t>Protect the hands from contact stress</a:t>
            </a:r>
          </a:p>
          <a:p>
            <a:pPr marL="511175" indent="-457200"/>
            <a:r>
              <a:rPr lang="en-US" altLang="en-US" dirty="0" smtClean="0">
                <a:ea typeface="ＭＳ Ｐゴシック" panose="020B0600070205080204" pitchFamily="34" charset="-128"/>
              </a:rPr>
              <a:t>Keep hands warm</a:t>
            </a:r>
          </a:p>
          <a:p>
            <a:pPr marL="511175" indent="-457200"/>
            <a:r>
              <a:rPr lang="en-US" altLang="en-US" dirty="0" smtClean="0">
                <a:ea typeface="ＭＳ Ｐゴシック" panose="020B0600070205080204" pitchFamily="34" charset="-128"/>
              </a:rPr>
              <a:t>Increase friction to help with gripping</a:t>
            </a:r>
          </a:p>
          <a:p>
            <a:pPr marL="0" indent="0">
              <a:buNone/>
            </a:pPr>
            <a:endParaRPr lang="en-US" altLang="en-US" dirty="0" smtClean="0">
              <a:ea typeface="ＭＳ Ｐゴシック" panose="020B0600070205080204" pitchFamily="34" charset="-128"/>
            </a:endParaRPr>
          </a:p>
          <a:p>
            <a:pPr marL="0" indent="0">
              <a:buNone/>
            </a:pPr>
            <a:endParaRPr lang="en-US" altLang="en-US" dirty="0" smtClean="0">
              <a:ea typeface="ＭＳ Ｐゴシック" panose="020B0600070205080204" pitchFamily="34" charset="-128"/>
            </a:endParaRPr>
          </a:p>
          <a:p>
            <a:pPr marL="0" indent="0">
              <a:buNone/>
            </a:pPr>
            <a:r>
              <a:rPr lang="en-US" altLang="en-US" dirty="0" smtClean="0">
                <a:ea typeface="ＭＳ Ｐゴシック" panose="020B0600070205080204" pitchFamily="34" charset="-128"/>
              </a:rPr>
              <a:t>Gloves can make you grip harder, especially if they’re thick or don’t fit well.</a:t>
            </a:r>
          </a:p>
        </p:txBody>
      </p:sp>
      <p:pic>
        <p:nvPicPr>
          <p:cNvPr id="3" name="Picture 2" descr="Worker with gloves that fit the hands well."/>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39415" y="1352390"/>
            <a:ext cx="2228370" cy="2305210"/>
          </a:xfrm>
          <a:prstGeom prst="rect">
            <a:avLst/>
          </a:prstGeom>
        </p:spPr>
      </p:pic>
      <p:pic>
        <p:nvPicPr>
          <p:cNvPr id="4" name="Picture 3" descr="Worker using a small tool while wearing thick, loose fitting gloves."/>
          <p:cNvPicPr>
            <a:picLocks noChangeAspect="1"/>
          </p:cNvPicPr>
          <p:nvPr/>
        </p:nvPicPr>
        <p:blipFill rotWithShape="1">
          <a:blip r:embed="rId5" cstate="print">
            <a:extLst>
              <a:ext uri="{28A0092B-C50C-407E-A947-70E740481C1C}">
                <a14:useLocalDpi xmlns:a14="http://schemas.microsoft.com/office/drawing/2010/main" val="0"/>
              </a:ext>
            </a:extLst>
          </a:blip>
          <a:srcRect l="31771" r="13427" b="51389"/>
          <a:stretch/>
        </p:blipFill>
        <p:spPr>
          <a:xfrm>
            <a:off x="8434526" y="4267200"/>
            <a:ext cx="2634343" cy="1752600"/>
          </a:xfrm>
          <a:prstGeom prst="rect">
            <a:avLst/>
          </a:prstGeom>
        </p:spPr>
      </p:pic>
    </p:spTree>
    <p:custDataLst>
      <p:tags r:id="rId1"/>
    </p:custDataLst>
    <p:extLst>
      <p:ext uri="{BB962C8B-B14F-4D97-AF65-F5344CB8AC3E}">
        <p14:creationId xmlns:p14="http://schemas.microsoft.com/office/powerpoint/2010/main" val="1210231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518319"/>
            <a:ext cx="7848600" cy="639763"/>
          </a:xfrm>
        </p:spPr>
        <p:txBody>
          <a:bodyPr/>
          <a:lstStyle/>
          <a:p>
            <a:r>
              <a:rPr lang="en-US" altLang="en-US" dirty="0" smtClean="0">
                <a:ea typeface="ＭＳ Ｐゴシック" panose="020B0600070205080204" pitchFamily="34" charset="-128"/>
              </a:rPr>
              <a:t>Reduce vibration exposure</a:t>
            </a:r>
          </a:p>
        </p:txBody>
      </p:sp>
      <p:sp>
        <p:nvSpPr>
          <p:cNvPr id="2" name="TextBox 1"/>
          <p:cNvSpPr txBox="1"/>
          <p:nvPr/>
        </p:nvSpPr>
        <p:spPr>
          <a:xfrm>
            <a:off x="1980810" y="1676400"/>
            <a:ext cx="2286000" cy="830997"/>
          </a:xfrm>
          <a:prstGeom prst="rect">
            <a:avLst/>
          </a:prstGeom>
          <a:noFill/>
        </p:spPr>
        <p:txBody>
          <a:bodyPr wrap="square" rtlCol="0">
            <a:spAutoFit/>
          </a:bodyPr>
          <a:lstStyle/>
          <a:p>
            <a:pPr algn="ctr"/>
            <a:r>
              <a:rPr lang="en-US" sz="2400" dirty="0" smtClean="0"/>
              <a:t>Use low vibration tools*</a:t>
            </a:r>
            <a:endParaRPr lang="en-US" sz="2400" dirty="0"/>
          </a:p>
        </p:txBody>
      </p:sp>
      <p:pic>
        <p:nvPicPr>
          <p:cNvPr id="7" name="Content Placeholder 6" descr="Worker using a low-vibration palm sander on a piece of wood."/>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676400" y="2667000"/>
            <a:ext cx="2894821" cy="2695541"/>
          </a:xfrm>
          <a:prstGeom prst="rect">
            <a:avLst/>
          </a:prstGeom>
        </p:spPr>
      </p:pic>
      <p:sp>
        <p:nvSpPr>
          <p:cNvPr id="9" name="TextBox 8"/>
          <p:cNvSpPr txBox="1"/>
          <p:nvPr/>
        </p:nvSpPr>
        <p:spPr>
          <a:xfrm>
            <a:off x="1828799" y="5486400"/>
            <a:ext cx="2590021" cy="707886"/>
          </a:xfrm>
          <a:prstGeom prst="rect">
            <a:avLst/>
          </a:prstGeom>
          <a:noFill/>
        </p:spPr>
        <p:txBody>
          <a:bodyPr wrap="square" rtlCol="0">
            <a:spAutoFit/>
          </a:bodyPr>
          <a:lstStyle/>
          <a:p>
            <a:pPr algn="ctr"/>
            <a:r>
              <a:rPr lang="en-US" sz="2000" dirty="0" smtClean="0"/>
              <a:t>* Vibration level less than 2.5 m/s</a:t>
            </a:r>
            <a:r>
              <a:rPr lang="en-US" sz="2000" baseline="30000" dirty="0" smtClean="0"/>
              <a:t>2</a:t>
            </a:r>
            <a:endParaRPr lang="en-US" sz="2000" baseline="30000" dirty="0"/>
          </a:p>
        </p:txBody>
      </p:sp>
      <p:sp>
        <p:nvSpPr>
          <p:cNvPr id="4" name="TextBox 3"/>
          <p:cNvSpPr txBox="1"/>
          <p:nvPr/>
        </p:nvSpPr>
        <p:spPr>
          <a:xfrm>
            <a:off x="6705600" y="2743200"/>
            <a:ext cx="3276600" cy="1938992"/>
          </a:xfrm>
          <a:prstGeom prst="rect">
            <a:avLst/>
          </a:prstGeom>
          <a:noFill/>
        </p:spPr>
        <p:txBody>
          <a:bodyPr wrap="square" rtlCol="0">
            <a:spAutoFit/>
          </a:bodyPr>
          <a:lstStyle/>
          <a:p>
            <a:r>
              <a:rPr lang="en-US" sz="2400" dirty="0" smtClean="0"/>
              <a:t>Change processes and use machinery to reduce the time spent using handheld vibrating tools.</a:t>
            </a:r>
            <a:endParaRPr lang="en-US" sz="2400" dirty="0"/>
          </a:p>
        </p:txBody>
      </p:sp>
    </p:spTree>
    <p:custDataLst>
      <p:tags r:id="rId1"/>
    </p:custDataLst>
    <p:extLst>
      <p:ext uri="{BB962C8B-B14F-4D97-AF65-F5344CB8AC3E}">
        <p14:creationId xmlns:p14="http://schemas.microsoft.com/office/powerpoint/2010/main" val="268468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Help from L&amp;I at no cost to you</a:t>
            </a:r>
            <a:endParaRPr lang="en-US" dirty="0"/>
          </a:p>
        </p:txBody>
      </p:sp>
      <p:sp>
        <p:nvSpPr>
          <p:cNvPr id="5" name="Content Placeholder"/>
          <p:cNvSpPr>
            <a:spLocks noGrp="1"/>
          </p:cNvSpPr>
          <p:nvPr>
            <p:ph idx="10"/>
          </p:nvPr>
        </p:nvSpPr>
        <p:spPr>
          <a:xfrm>
            <a:off x="914400" y="1524000"/>
            <a:ext cx="8382000" cy="4465637"/>
          </a:xfrm>
        </p:spPr>
        <p:txBody>
          <a:bodyPr/>
          <a:lstStyle/>
          <a:p>
            <a:pPr marL="0" indent="0">
              <a:buNone/>
            </a:pPr>
            <a:r>
              <a:rPr lang="en-US" dirty="0" smtClean="0"/>
              <a:t>We offer free, confidential consultations to help you prevent sprains and strains in your workplace.</a:t>
            </a:r>
          </a:p>
          <a:p>
            <a:pPr marL="0" indent="0">
              <a:buNone/>
            </a:pPr>
            <a:endParaRPr lang="en-US" dirty="0"/>
          </a:p>
          <a:p>
            <a:pPr marL="0" indent="0">
              <a:buNone/>
            </a:pPr>
            <a:r>
              <a:rPr lang="en-US" dirty="0" smtClean="0"/>
              <a:t>To learn more:</a:t>
            </a:r>
          </a:p>
          <a:p>
            <a:r>
              <a:rPr lang="en-US" dirty="0" smtClean="0"/>
              <a:t>Email: </a:t>
            </a:r>
            <a:r>
              <a:rPr lang="en-US" dirty="0" smtClean="0">
                <a:hlinkClick r:id="rId4"/>
              </a:rPr>
              <a:t>Ergonomics@Lni.wa.gov</a:t>
            </a:r>
            <a:endParaRPr lang="en-US" dirty="0" smtClean="0"/>
          </a:p>
          <a:p>
            <a:r>
              <a:rPr lang="en-US" dirty="0" smtClean="0"/>
              <a:t>Call: (360) 902-5450</a:t>
            </a:r>
          </a:p>
          <a:p>
            <a:r>
              <a:rPr lang="en-US" dirty="0" smtClean="0"/>
              <a:t>Click: </a:t>
            </a:r>
            <a:r>
              <a:rPr lang="en-US" dirty="0" smtClean="0">
                <a:hlinkClick r:id="rId5"/>
              </a:rPr>
              <a:t>Get help with ergonomics</a:t>
            </a:r>
            <a:endParaRPr lang="en-US" sz="2000" dirty="0" smtClean="0"/>
          </a:p>
        </p:txBody>
      </p:sp>
    </p:spTree>
    <p:custDataLst>
      <p:tags r:id="rId1"/>
    </p:custDataLst>
    <p:extLst>
      <p:ext uri="{BB962C8B-B14F-4D97-AF65-F5344CB8AC3E}">
        <p14:creationId xmlns:p14="http://schemas.microsoft.com/office/powerpoint/2010/main" val="295038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457200"/>
            <a:ext cx="7848600" cy="639763"/>
          </a:xfrm>
        </p:spPr>
        <p:txBody>
          <a:bodyPr/>
          <a:lstStyle/>
          <a:p>
            <a:r>
              <a:rPr lang="en-US" altLang="en-US" dirty="0" smtClean="0">
                <a:ea typeface="ＭＳ Ｐゴシック" panose="020B0600070205080204" pitchFamily="34" charset="-128"/>
              </a:rPr>
              <a:t>Causes of injury</a:t>
            </a:r>
          </a:p>
        </p:txBody>
      </p:sp>
      <p:sp>
        <p:nvSpPr>
          <p:cNvPr id="6147" name="Content Placeholder 2"/>
          <p:cNvSpPr>
            <a:spLocks noGrp="1"/>
          </p:cNvSpPr>
          <p:nvPr>
            <p:ph idx="1"/>
          </p:nvPr>
        </p:nvSpPr>
        <p:spPr>
          <a:xfrm>
            <a:off x="1447800" y="1325565"/>
            <a:ext cx="9220200" cy="2179636"/>
          </a:xfrm>
        </p:spPr>
        <p:txBody>
          <a:bodyPr/>
          <a:lstStyle/>
          <a:p>
            <a:pPr marL="0" indent="0">
              <a:buFont typeface="Wingdings" panose="05000000000000000000" pitchFamily="2" charset="2"/>
              <a:buNone/>
              <a:tabLst>
                <a:tab pos="0" algn="l"/>
              </a:tabLst>
            </a:pPr>
            <a:r>
              <a:rPr lang="en-US" altLang="en-US" dirty="0" smtClean="0">
                <a:ea typeface="ＭＳ Ｐゴシック" panose="020B0600070205080204" pitchFamily="34" charset="-128"/>
              </a:rPr>
              <a:t>Common causes of hand and wrist injuries include:</a:t>
            </a:r>
          </a:p>
          <a:p>
            <a:pPr marL="684213" lvl="2"/>
            <a:r>
              <a:rPr lang="en-US" altLang="en-US" sz="2400" dirty="0" smtClean="0">
                <a:ea typeface="ＭＳ Ｐゴシック" panose="020B0600070205080204" pitchFamily="34" charset="-128"/>
              </a:rPr>
              <a:t>Forceful gripping or pinching</a:t>
            </a:r>
          </a:p>
          <a:p>
            <a:pPr marL="684213" lvl="2"/>
            <a:r>
              <a:rPr lang="en-US" altLang="en-US" sz="2400" dirty="0" smtClean="0">
                <a:ea typeface="ＭＳ Ｐゴシック" panose="020B0600070205080204" pitchFamily="34" charset="-128"/>
              </a:rPr>
              <a:t>Bending the wrists </a:t>
            </a:r>
          </a:p>
          <a:p>
            <a:pPr marL="684213" lvl="2"/>
            <a:r>
              <a:rPr lang="en-US" altLang="en-US" sz="2400" dirty="0">
                <a:ea typeface="ＭＳ Ｐゴシック" panose="020B0600070205080204" pitchFamily="34" charset="-128"/>
              </a:rPr>
              <a:t>R</a:t>
            </a:r>
            <a:r>
              <a:rPr lang="en-US" altLang="en-US" sz="2400" dirty="0" smtClean="0">
                <a:ea typeface="ＭＳ Ｐゴシック" panose="020B0600070205080204" pitchFamily="34" charset="-128"/>
              </a:rPr>
              <a:t>epetitive hand and arm movements </a:t>
            </a:r>
          </a:p>
          <a:p>
            <a:pPr marL="0" indent="0">
              <a:buFont typeface="Wingdings" panose="05000000000000000000" pitchFamily="2" charset="2"/>
              <a:buNone/>
            </a:pPr>
            <a:endParaRPr lang="en-US" altLang="en-US" dirty="0" smtClean="0">
              <a:ea typeface="ＭＳ Ｐゴシック" panose="020B0600070205080204" pitchFamily="34" charset="-128"/>
            </a:endParaRPr>
          </a:p>
          <a:p>
            <a:pPr marL="0" indent="0">
              <a:buFont typeface="Wingdings" panose="05000000000000000000" pitchFamily="2" charset="2"/>
              <a:buNone/>
            </a:pPr>
            <a:r>
              <a:rPr lang="en-US" altLang="en-US" dirty="0" smtClean="0">
                <a:ea typeface="ＭＳ Ｐゴシック" panose="020B0600070205080204" pitchFamily="34" charset="-128"/>
              </a:rPr>
              <a:t>The risk of injury is higher if more than one of these causes is present at the same time.</a:t>
            </a:r>
          </a:p>
        </p:txBody>
      </p:sp>
    </p:spTree>
    <p:custDataLst>
      <p:tags r:id="rId1"/>
    </p:custDataLst>
    <p:extLst>
      <p:ext uri="{BB962C8B-B14F-4D97-AF65-F5344CB8AC3E}">
        <p14:creationId xmlns:p14="http://schemas.microsoft.com/office/powerpoint/2010/main" val="310176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increases risk of injury?</a:t>
            </a:r>
            <a:endParaRPr lang="en-US" dirty="0"/>
          </a:p>
        </p:txBody>
      </p:sp>
      <p:sp>
        <p:nvSpPr>
          <p:cNvPr id="3" name="Content Placeholder 2"/>
          <p:cNvSpPr>
            <a:spLocks noGrp="1"/>
          </p:cNvSpPr>
          <p:nvPr>
            <p:ph idx="1"/>
          </p:nvPr>
        </p:nvSpPr>
        <p:spPr>
          <a:xfrm>
            <a:off x="1117600" y="1325564"/>
            <a:ext cx="9321800" cy="5151437"/>
          </a:xfrm>
        </p:spPr>
        <p:txBody>
          <a:bodyPr/>
          <a:lstStyle/>
          <a:p>
            <a:r>
              <a:rPr lang="en-US" dirty="0" smtClean="0"/>
              <a:t>Intensity – how much? </a:t>
            </a:r>
            <a:endParaRPr lang="en-US" dirty="0"/>
          </a:p>
          <a:p>
            <a:pPr lvl="1"/>
            <a:r>
              <a:rPr lang="en-US" dirty="0" smtClean="0"/>
              <a:t>Do you use a lot of grip force, or a little?</a:t>
            </a:r>
          </a:p>
          <a:p>
            <a:pPr lvl="1"/>
            <a:r>
              <a:rPr lang="en-US" dirty="0" smtClean="0"/>
              <a:t>Do you bend your wrist as far as it will go, or barely at all?</a:t>
            </a:r>
          </a:p>
          <a:p>
            <a:pPr lvl="1"/>
            <a:r>
              <a:rPr lang="en-US" dirty="0" smtClean="0"/>
              <a:t>Are you moving very quickly, are you able to take your time?</a:t>
            </a:r>
          </a:p>
          <a:p>
            <a:endParaRPr lang="en-US" dirty="0"/>
          </a:p>
        </p:txBody>
      </p:sp>
    </p:spTree>
    <p:custDataLst>
      <p:tags r:id="rId1"/>
    </p:custDataLst>
    <p:extLst>
      <p:ext uri="{BB962C8B-B14F-4D97-AF65-F5344CB8AC3E}">
        <p14:creationId xmlns:p14="http://schemas.microsoft.com/office/powerpoint/2010/main" val="5726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increases risk of injury?</a:t>
            </a:r>
            <a:endParaRPr lang="en-US" dirty="0"/>
          </a:p>
        </p:txBody>
      </p:sp>
      <p:sp>
        <p:nvSpPr>
          <p:cNvPr id="3" name="Content Placeholder 2"/>
          <p:cNvSpPr>
            <a:spLocks noGrp="1"/>
          </p:cNvSpPr>
          <p:nvPr>
            <p:ph idx="1"/>
          </p:nvPr>
        </p:nvSpPr>
        <p:spPr/>
        <p:txBody>
          <a:bodyPr/>
          <a:lstStyle/>
          <a:p>
            <a:r>
              <a:rPr lang="en-US" dirty="0" smtClean="0"/>
              <a:t>Frequency – how often? </a:t>
            </a:r>
            <a:endParaRPr lang="en-US" dirty="0"/>
          </a:p>
          <a:p>
            <a:pPr lvl="1"/>
            <a:r>
              <a:rPr lang="en-US" dirty="0" smtClean="0"/>
              <a:t>Do you do this task once a day, once an hour, or all the time?</a:t>
            </a:r>
          </a:p>
          <a:p>
            <a:pPr lvl="1"/>
            <a:r>
              <a:rPr lang="en-US" dirty="0" smtClean="0"/>
              <a:t>Are you constantly moving, or do you have plenty of breaks?</a:t>
            </a:r>
          </a:p>
          <a:p>
            <a:pPr lvl="1"/>
            <a:r>
              <a:rPr lang="en-US" dirty="0" smtClean="0"/>
              <a:t>Is it the same type of work all day, or do you have plenty of variety?</a:t>
            </a:r>
          </a:p>
        </p:txBody>
      </p:sp>
    </p:spTree>
    <p:custDataLst>
      <p:tags r:id="rId1"/>
    </p:custDataLst>
    <p:extLst>
      <p:ext uri="{BB962C8B-B14F-4D97-AF65-F5344CB8AC3E}">
        <p14:creationId xmlns:p14="http://schemas.microsoft.com/office/powerpoint/2010/main" val="88289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increases risk of injury?</a:t>
            </a:r>
            <a:endParaRPr lang="en-US" dirty="0"/>
          </a:p>
        </p:txBody>
      </p:sp>
      <p:sp>
        <p:nvSpPr>
          <p:cNvPr id="3" name="Content Placeholder 2"/>
          <p:cNvSpPr>
            <a:spLocks noGrp="1"/>
          </p:cNvSpPr>
          <p:nvPr>
            <p:ph idx="1"/>
          </p:nvPr>
        </p:nvSpPr>
        <p:spPr>
          <a:xfrm>
            <a:off x="1117600" y="1325564"/>
            <a:ext cx="9093200" cy="5151437"/>
          </a:xfrm>
        </p:spPr>
        <p:txBody>
          <a:bodyPr/>
          <a:lstStyle/>
          <a:p>
            <a:r>
              <a:rPr lang="en-US" dirty="0" smtClean="0"/>
              <a:t>Duration – how long? </a:t>
            </a:r>
            <a:endParaRPr lang="en-US" dirty="0"/>
          </a:p>
          <a:p>
            <a:pPr lvl="1"/>
            <a:r>
              <a:rPr lang="en-US" dirty="0" smtClean="0"/>
              <a:t>Do you have to keep up the effort for a long time, or just a couple of seconds?</a:t>
            </a:r>
          </a:p>
          <a:p>
            <a:pPr lvl="1"/>
            <a:r>
              <a:rPr lang="en-US" dirty="0" smtClean="0"/>
              <a:t>Does the time spent on the task total more than 2 hours per day, or less than 30 minutes?</a:t>
            </a:r>
          </a:p>
          <a:p>
            <a:pPr lvl="1"/>
            <a:r>
              <a:rPr lang="en-US" dirty="0" smtClean="0"/>
              <a:t>Does the task happen every day of the week for months in a row, or just every once in a while?</a:t>
            </a:r>
          </a:p>
        </p:txBody>
      </p:sp>
    </p:spTree>
    <p:custDataLst>
      <p:tags r:id="rId1"/>
    </p:custDataLst>
    <p:extLst>
      <p:ext uri="{BB962C8B-B14F-4D97-AF65-F5344CB8AC3E}">
        <p14:creationId xmlns:p14="http://schemas.microsoft.com/office/powerpoint/2010/main" val="154393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0230"/>
            <a:ext cx="10464800" cy="639763"/>
          </a:xfrm>
        </p:spPr>
        <p:txBody>
          <a:bodyPr/>
          <a:lstStyle/>
          <a:p>
            <a:r>
              <a:rPr lang="en-US" dirty="0" smtClean="0"/>
              <a:t>Is this job at risk?</a:t>
            </a:r>
            <a:endParaRPr lang="en-US" dirty="0"/>
          </a:p>
        </p:txBody>
      </p:sp>
      <p:sp>
        <p:nvSpPr>
          <p:cNvPr id="5" name="TextBox 4"/>
          <p:cNvSpPr txBox="1"/>
          <p:nvPr/>
        </p:nvSpPr>
        <p:spPr>
          <a:xfrm flipH="1">
            <a:off x="1118586" y="1150203"/>
            <a:ext cx="7467600" cy="830997"/>
          </a:xfrm>
          <a:prstGeom prst="rect">
            <a:avLst/>
          </a:prstGeom>
          <a:noFill/>
        </p:spPr>
        <p:txBody>
          <a:bodyPr wrap="square" rtlCol="0">
            <a:spAutoFit/>
          </a:bodyPr>
          <a:lstStyle/>
          <a:p>
            <a:r>
              <a:rPr lang="en-US" sz="2400" dirty="0" smtClean="0"/>
              <a:t>You can use a table like this to decide if a job has one or more hazards that need to be fixed: </a:t>
            </a:r>
            <a:endParaRPr lang="en-US" sz="2400" dirty="0"/>
          </a:p>
        </p:txBody>
      </p:sp>
      <p:pic>
        <p:nvPicPr>
          <p:cNvPr id="6" name="Picture 5" descr="A baker squeezes frosting from a pastry bag onto rows of cupcakes."/>
          <p:cNvPicPr>
            <a:picLocks noChangeAspect="1"/>
          </p:cNvPicPr>
          <p:nvPr/>
        </p:nvPicPr>
        <p:blipFill rotWithShape="1">
          <a:blip r:embed="rId4" cstate="print">
            <a:extLst>
              <a:ext uri="{28A0092B-C50C-407E-A947-70E740481C1C}">
                <a14:useLocalDpi xmlns:a14="http://schemas.microsoft.com/office/drawing/2010/main" val="0"/>
              </a:ext>
            </a:extLst>
          </a:blip>
          <a:srcRect l="17647" t="22728" r="40196" b="9091"/>
          <a:stretch/>
        </p:blipFill>
        <p:spPr>
          <a:xfrm>
            <a:off x="9601200" y="159603"/>
            <a:ext cx="1893147" cy="1981200"/>
          </a:xfrm>
          <a:prstGeom prst="rect">
            <a:avLst/>
          </a:prstGeom>
        </p:spPr>
      </p:pic>
      <p:graphicFrame>
        <p:nvGraphicFramePr>
          <p:cNvPr id="4" name="Content Placeholder 3" descr="Table showing an example of categorizing risks by hazards including force, posture and repetition, with risk levels based on intensity of the risk, frequency of exposure, duration of exposure, and combinations of risks that occur at the same time."/>
          <p:cNvGraphicFramePr>
            <a:graphicFrameLocks noGrp="1"/>
          </p:cNvGraphicFramePr>
          <p:nvPr>
            <p:ph idx="1"/>
            <p:extLst>
              <p:ext uri="{D42A27DB-BD31-4B8C-83A1-F6EECF244321}">
                <p14:modId xmlns:p14="http://schemas.microsoft.com/office/powerpoint/2010/main" val="3579960082"/>
              </p:ext>
            </p:extLst>
          </p:nvPr>
        </p:nvGraphicFramePr>
        <p:xfrm>
          <a:off x="533401" y="2270464"/>
          <a:ext cx="11277599" cy="4206536"/>
        </p:xfrm>
        <a:graphic>
          <a:graphicData uri="http://schemas.openxmlformats.org/drawingml/2006/table">
            <a:tbl>
              <a:tblPr firstRow="1" bandRow="1">
                <a:tableStyleId>{5940675A-B579-460E-94D1-54222C63F5DA}</a:tableStyleId>
              </a:tblPr>
              <a:tblGrid>
                <a:gridCol w="2333434">
                  <a:extLst>
                    <a:ext uri="{9D8B030D-6E8A-4147-A177-3AD203B41FA5}">
                      <a16:colId xmlns:a16="http://schemas.microsoft.com/office/drawing/2014/main" val="388094971"/>
                    </a:ext>
                  </a:extLst>
                </a:gridCol>
                <a:gridCol w="2538927">
                  <a:extLst>
                    <a:ext uri="{9D8B030D-6E8A-4147-A177-3AD203B41FA5}">
                      <a16:colId xmlns:a16="http://schemas.microsoft.com/office/drawing/2014/main" val="27843121"/>
                    </a:ext>
                  </a:extLst>
                </a:gridCol>
                <a:gridCol w="3202619">
                  <a:extLst>
                    <a:ext uri="{9D8B030D-6E8A-4147-A177-3AD203B41FA5}">
                      <a16:colId xmlns:a16="http://schemas.microsoft.com/office/drawing/2014/main" val="1458237250"/>
                    </a:ext>
                  </a:extLst>
                </a:gridCol>
                <a:gridCol w="3202619">
                  <a:extLst>
                    <a:ext uri="{9D8B030D-6E8A-4147-A177-3AD203B41FA5}">
                      <a16:colId xmlns:a16="http://schemas.microsoft.com/office/drawing/2014/main" val="4289370151"/>
                    </a:ext>
                  </a:extLst>
                </a:gridCol>
              </a:tblGrid>
              <a:tr h="373318">
                <a:tc>
                  <a:txBody>
                    <a:bodyPr/>
                    <a:lstStyle/>
                    <a:p>
                      <a:pPr algn="r"/>
                      <a:endParaRPr lang="en-US" b="1" dirty="0"/>
                    </a:p>
                  </a:txBody>
                  <a:tcPr/>
                </a:tc>
                <a:tc>
                  <a:txBody>
                    <a:bodyPr/>
                    <a:lstStyle/>
                    <a:p>
                      <a:pPr algn="ctr"/>
                      <a:r>
                        <a:rPr lang="en-US" b="1" dirty="0" smtClean="0"/>
                        <a:t>Force</a:t>
                      </a:r>
                      <a:endParaRPr lang="en-US" b="1" dirty="0"/>
                    </a:p>
                  </a:txBody>
                  <a:tcPr/>
                </a:tc>
                <a:tc>
                  <a:txBody>
                    <a:bodyPr/>
                    <a:lstStyle/>
                    <a:p>
                      <a:pPr algn="ctr"/>
                      <a:r>
                        <a:rPr lang="en-US" b="1" dirty="0" smtClean="0"/>
                        <a:t>Posture</a:t>
                      </a:r>
                      <a:endParaRPr lang="en-US" b="1" dirty="0"/>
                    </a:p>
                  </a:txBody>
                  <a:tcPr/>
                </a:tc>
                <a:tc>
                  <a:txBody>
                    <a:bodyPr/>
                    <a:lstStyle/>
                    <a:p>
                      <a:pPr algn="ctr"/>
                      <a:r>
                        <a:rPr lang="en-US" b="1" dirty="0" smtClean="0"/>
                        <a:t>Repetition</a:t>
                      </a:r>
                      <a:endParaRPr lang="en-US" b="1" dirty="0"/>
                    </a:p>
                  </a:txBody>
                  <a:tcPr/>
                </a:tc>
                <a:extLst>
                  <a:ext uri="{0D108BD9-81ED-4DB2-BD59-A6C34878D82A}">
                    <a16:rowId xmlns:a16="http://schemas.microsoft.com/office/drawing/2014/main" val="770826650"/>
                  </a:ext>
                </a:extLst>
              </a:tr>
              <a:tr h="926884">
                <a:tc>
                  <a:txBody>
                    <a:bodyPr/>
                    <a:lstStyle/>
                    <a:p>
                      <a:pPr algn="ctr"/>
                      <a:r>
                        <a:rPr lang="en-US" b="1" dirty="0" smtClean="0"/>
                        <a:t>Intensity</a:t>
                      </a:r>
                      <a:endParaRPr lang="en-US" b="1" dirty="0"/>
                    </a:p>
                  </a:txBody>
                  <a:tcPr anchor="ctr"/>
                </a:tc>
                <a:tc>
                  <a:txBody>
                    <a:bodyPr/>
                    <a:lstStyle/>
                    <a:p>
                      <a:pPr algn="ctr"/>
                      <a:r>
                        <a:rPr lang="en-US" dirty="0" smtClean="0">
                          <a:solidFill>
                            <a:srgbClr val="C00000"/>
                          </a:solidFill>
                        </a:rPr>
                        <a:t>High</a:t>
                      </a:r>
                      <a:r>
                        <a:rPr lang="en-US" baseline="0" dirty="0" smtClean="0">
                          <a:solidFill>
                            <a:srgbClr val="C00000"/>
                          </a:solidFill>
                        </a:rPr>
                        <a:t> r</a:t>
                      </a:r>
                      <a:r>
                        <a:rPr lang="en-US" dirty="0" smtClean="0">
                          <a:solidFill>
                            <a:srgbClr val="C00000"/>
                          </a:solidFill>
                        </a:rPr>
                        <a:t>isk – </a:t>
                      </a:r>
                      <a:r>
                        <a:rPr lang="en-US" baseline="0" dirty="0" smtClean="0">
                          <a:solidFill>
                            <a:srgbClr val="C00000"/>
                          </a:solidFill>
                        </a:rPr>
                        <a:t> lots of grip force</a:t>
                      </a:r>
                      <a:endParaRPr lang="en-US" dirty="0" smtClean="0">
                        <a:solidFill>
                          <a:srgbClr val="C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 risk – moderate</a:t>
                      </a:r>
                      <a:r>
                        <a:rPr lang="en-US" baseline="0" dirty="0" smtClean="0">
                          <a:solidFill>
                            <a:schemeClr val="accent2"/>
                          </a:solidFill>
                        </a:rPr>
                        <a:t> wrist bending</a:t>
                      </a:r>
                      <a:endParaRPr lang="en-US"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a:t>
                      </a:r>
                      <a:r>
                        <a:rPr lang="en-US" baseline="0" dirty="0" smtClean="0">
                          <a:solidFill>
                            <a:schemeClr val="accent2"/>
                          </a:solidFill>
                        </a:rPr>
                        <a:t> risk – fairly frequent movements</a:t>
                      </a:r>
                      <a:endParaRPr lang="en-US" dirty="0" smtClean="0">
                        <a:solidFill>
                          <a:schemeClr val="accent2"/>
                        </a:solidFill>
                      </a:endParaRPr>
                    </a:p>
                  </a:txBody>
                  <a:tcPr anchor="ctr"/>
                </a:tc>
                <a:extLst>
                  <a:ext uri="{0D108BD9-81ED-4DB2-BD59-A6C34878D82A}">
                    <a16:rowId xmlns:a16="http://schemas.microsoft.com/office/drawing/2014/main" val="3824908618"/>
                  </a:ext>
                </a:extLst>
              </a:tr>
              <a:tr h="994272">
                <a:tc>
                  <a:txBody>
                    <a:bodyPr/>
                    <a:lstStyle/>
                    <a:p>
                      <a:pPr algn="ctr"/>
                      <a:r>
                        <a:rPr lang="en-US" b="1" dirty="0" smtClean="0"/>
                        <a:t>Frequency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a:t>
                      </a:r>
                      <a:r>
                        <a:rPr lang="en-US" baseline="0" dirty="0" smtClean="0">
                          <a:solidFill>
                            <a:schemeClr val="accent2"/>
                          </a:solidFill>
                        </a:rPr>
                        <a:t> risk – fairly frequent gripping</a:t>
                      </a:r>
                      <a:endParaRPr lang="en-US" dirty="0" smtClean="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339933"/>
                          </a:solidFill>
                        </a:rPr>
                        <a:t>Low risk – infrequent</a:t>
                      </a:r>
                      <a:r>
                        <a:rPr lang="en-US" baseline="0" dirty="0" smtClean="0">
                          <a:solidFill>
                            <a:srgbClr val="339933"/>
                          </a:solidFill>
                        </a:rPr>
                        <a:t> wrist bending</a:t>
                      </a:r>
                      <a:endParaRPr lang="en-US"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a:t>
                      </a:r>
                      <a:r>
                        <a:rPr lang="en-US" baseline="0" dirty="0" smtClean="0">
                          <a:solidFill>
                            <a:schemeClr val="accent2"/>
                          </a:solidFill>
                        </a:rPr>
                        <a:t> risk – fairly frequent movements</a:t>
                      </a:r>
                      <a:endParaRPr lang="en-US" dirty="0" smtClean="0">
                        <a:solidFill>
                          <a:schemeClr val="accent2"/>
                        </a:solidFill>
                      </a:endParaRPr>
                    </a:p>
                  </a:txBody>
                  <a:tcPr anchor="ctr"/>
                </a:tc>
                <a:extLst>
                  <a:ext uri="{0D108BD9-81ED-4DB2-BD59-A6C34878D82A}">
                    <a16:rowId xmlns:a16="http://schemas.microsoft.com/office/drawing/2014/main" val="3100760749"/>
                  </a:ext>
                </a:extLst>
              </a:tr>
              <a:tr h="1070755">
                <a:tc>
                  <a:txBody>
                    <a:bodyPr/>
                    <a:lstStyle/>
                    <a:p>
                      <a:pPr algn="ctr"/>
                      <a:r>
                        <a:rPr lang="en-US" b="1" dirty="0" smtClean="0"/>
                        <a:t>Duration</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a:t>
                      </a:r>
                      <a:r>
                        <a:rPr lang="en-US" baseline="0" dirty="0" smtClean="0">
                          <a:solidFill>
                            <a:schemeClr val="accent2"/>
                          </a:solidFill>
                        </a:rPr>
                        <a:t> risk – about 1 hour per day gripping</a:t>
                      </a:r>
                      <a:endParaRPr lang="en-US" dirty="0" smtClean="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339933"/>
                          </a:solidFill>
                        </a:rPr>
                        <a:t>Low risk – less</a:t>
                      </a:r>
                      <a:r>
                        <a:rPr lang="en-US" baseline="0" dirty="0" smtClean="0">
                          <a:solidFill>
                            <a:srgbClr val="339933"/>
                          </a:solidFill>
                        </a:rPr>
                        <a:t> than 30 minutes of wrist bending per day</a:t>
                      </a:r>
                      <a:endParaRPr lang="en-US"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Some</a:t>
                      </a:r>
                      <a:r>
                        <a:rPr lang="en-US" baseline="0" dirty="0" smtClean="0">
                          <a:solidFill>
                            <a:schemeClr val="accent2"/>
                          </a:solidFill>
                        </a:rPr>
                        <a:t> risk – more than 1 hour per day of repetitive movements</a:t>
                      </a:r>
                      <a:endParaRPr lang="en-US" dirty="0" smtClean="0">
                        <a:solidFill>
                          <a:schemeClr val="accent2"/>
                        </a:solidFill>
                      </a:endParaRPr>
                    </a:p>
                  </a:txBody>
                  <a:tcPr anchor="ctr"/>
                </a:tc>
                <a:extLst>
                  <a:ext uri="{0D108BD9-81ED-4DB2-BD59-A6C34878D82A}">
                    <a16:rowId xmlns:a16="http://schemas.microsoft.com/office/drawing/2014/main" val="551782918"/>
                  </a:ext>
                </a:extLst>
              </a:tr>
              <a:tr h="841307">
                <a:tc>
                  <a:txBody>
                    <a:bodyPr/>
                    <a:lstStyle/>
                    <a:p>
                      <a:pPr algn="ctr"/>
                      <a:r>
                        <a:rPr lang="en-US" b="1" dirty="0" smtClean="0"/>
                        <a:t>Combinations</a:t>
                      </a:r>
                      <a:endParaRPr lang="en-US" b="1" dirty="0"/>
                    </a:p>
                  </a:txBody>
                  <a:tcPr anchor="ctr"/>
                </a:tc>
                <a:tc gridSpan="3">
                  <a:txBody>
                    <a:bodyPr/>
                    <a:lstStyle/>
                    <a:p>
                      <a:pPr algn="ctr"/>
                      <a:r>
                        <a:rPr lang="en-US" dirty="0" smtClean="0">
                          <a:solidFill>
                            <a:srgbClr val="C00000"/>
                          </a:solidFill>
                        </a:rPr>
                        <a:t>High</a:t>
                      </a:r>
                      <a:r>
                        <a:rPr lang="en-US" baseline="0" dirty="0" smtClean="0">
                          <a:solidFill>
                            <a:srgbClr val="C00000"/>
                          </a:solidFill>
                        </a:rPr>
                        <a:t> r</a:t>
                      </a:r>
                      <a:r>
                        <a:rPr lang="en-US" dirty="0" smtClean="0">
                          <a:solidFill>
                            <a:srgbClr val="C00000"/>
                          </a:solidFill>
                        </a:rPr>
                        <a:t>isk – </a:t>
                      </a:r>
                      <a:r>
                        <a:rPr lang="en-US" baseline="0" dirty="0" smtClean="0">
                          <a:solidFill>
                            <a:srgbClr val="C00000"/>
                          </a:solidFill>
                        </a:rPr>
                        <a:t> grip force and repetition in the same tasks</a:t>
                      </a:r>
                      <a:endParaRPr lang="en-US" dirty="0" smtClean="0">
                        <a:solidFill>
                          <a:srgbClr val="C00000"/>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2"/>
                        </a:solidFill>
                      </a:endParaRPr>
                    </a:p>
                  </a:txBody>
                  <a:tcPr anchor="ctr"/>
                </a:tc>
                <a:extLst>
                  <a:ext uri="{0D108BD9-81ED-4DB2-BD59-A6C34878D82A}">
                    <a16:rowId xmlns:a16="http://schemas.microsoft.com/office/drawing/2014/main" val="3934114904"/>
                  </a:ext>
                </a:extLst>
              </a:tr>
            </a:tbl>
          </a:graphicData>
        </a:graphic>
      </p:graphicFrame>
    </p:spTree>
    <p:custDataLst>
      <p:tags r:id="rId1"/>
    </p:custDataLst>
    <p:extLst>
      <p:ext uri="{BB962C8B-B14F-4D97-AF65-F5344CB8AC3E}">
        <p14:creationId xmlns:p14="http://schemas.microsoft.com/office/powerpoint/2010/main" val="245491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457200"/>
            <a:ext cx="7848600" cy="639763"/>
          </a:xfrm>
        </p:spPr>
        <p:txBody>
          <a:bodyPr/>
          <a:lstStyle/>
          <a:p>
            <a:r>
              <a:rPr lang="en-US" altLang="en-US" dirty="0" smtClean="0">
                <a:ea typeface="ＭＳ Ｐゴシック" panose="020B0600070205080204" pitchFamily="34" charset="-128"/>
              </a:rPr>
              <a:t>Other causes of injury</a:t>
            </a:r>
          </a:p>
        </p:txBody>
      </p:sp>
      <p:sp>
        <p:nvSpPr>
          <p:cNvPr id="6147" name="Content Placeholder 2"/>
          <p:cNvSpPr>
            <a:spLocks noGrp="1"/>
          </p:cNvSpPr>
          <p:nvPr>
            <p:ph idx="1"/>
          </p:nvPr>
        </p:nvSpPr>
        <p:spPr>
          <a:xfrm>
            <a:off x="1447800" y="1325564"/>
            <a:ext cx="7010400" cy="5151437"/>
          </a:xfrm>
        </p:spPr>
        <p:txBody>
          <a:bodyPr/>
          <a:lstStyle/>
          <a:p>
            <a:pPr marL="0" indent="0">
              <a:buFont typeface="Wingdings" panose="05000000000000000000" pitchFamily="2" charset="2"/>
              <a:buNone/>
              <a:tabLst>
                <a:tab pos="0" algn="l"/>
              </a:tabLst>
            </a:pPr>
            <a:r>
              <a:rPr lang="en-US" altLang="en-US" dirty="0" smtClean="0">
                <a:ea typeface="ＭＳ Ｐゴシック" panose="020B0600070205080204" pitchFamily="34" charset="-128"/>
              </a:rPr>
              <a:t>The following can also contribute to hand and wrist injuries:</a:t>
            </a:r>
          </a:p>
          <a:p>
            <a:pPr marL="684213" lvl="2"/>
            <a:r>
              <a:rPr lang="en-US" altLang="en-US" sz="2400" dirty="0" smtClean="0">
                <a:ea typeface="ＭＳ Ｐゴシック" panose="020B0600070205080204" pitchFamily="34" charset="-128"/>
              </a:rPr>
              <a:t>Inappropriate tool and equipment design </a:t>
            </a:r>
          </a:p>
          <a:p>
            <a:pPr marL="684213" lvl="2"/>
            <a:r>
              <a:rPr lang="en-US" altLang="en-US" sz="2400" dirty="0">
                <a:ea typeface="ＭＳ Ｐゴシック" panose="020B0600070205080204" pitchFamily="34" charset="-128"/>
              </a:rPr>
              <a:t>Poor </a:t>
            </a:r>
            <a:r>
              <a:rPr lang="en-US" altLang="en-US" sz="2400" dirty="0" smtClean="0">
                <a:ea typeface="ＭＳ Ｐゴシック" panose="020B0600070205080204" pitchFamily="34" charset="-128"/>
              </a:rPr>
              <a:t>workstation </a:t>
            </a:r>
            <a:r>
              <a:rPr lang="en-US" altLang="en-US" sz="2400" dirty="0">
                <a:ea typeface="ＭＳ Ｐゴシック" panose="020B0600070205080204" pitchFamily="34" charset="-128"/>
              </a:rPr>
              <a:t>design </a:t>
            </a:r>
            <a:r>
              <a:rPr lang="en-US" altLang="en-US" sz="2400" dirty="0" smtClean="0">
                <a:ea typeface="ＭＳ Ｐゴシック" panose="020B0600070205080204" pitchFamily="34" charset="-128"/>
              </a:rPr>
              <a:t>and layout </a:t>
            </a:r>
          </a:p>
          <a:p>
            <a:pPr marL="684213" lvl="2"/>
            <a:r>
              <a:rPr lang="en-US" altLang="en-US" sz="2400" dirty="0" smtClean="0">
                <a:ea typeface="ＭＳ Ｐゴシック" panose="020B0600070205080204" pitchFamily="34" charset="-128"/>
              </a:rPr>
              <a:t>Pressure from hard or sharp edges</a:t>
            </a:r>
            <a:endParaRPr lang="en-US" altLang="en-US" sz="2400" dirty="0">
              <a:ea typeface="ＭＳ Ｐゴシック" panose="020B0600070205080204" pitchFamily="34" charset="-128"/>
            </a:endParaRPr>
          </a:p>
          <a:p>
            <a:pPr marL="684213" lvl="2"/>
            <a:r>
              <a:rPr lang="en-US" altLang="en-US" sz="2400" dirty="0" smtClean="0">
                <a:ea typeface="ＭＳ Ｐゴシック" panose="020B0600070205080204" pitchFamily="34" charset="-128"/>
              </a:rPr>
              <a:t>Vibrating hand tools</a:t>
            </a:r>
          </a:p>
          <a:p>
            <a:pPr marL="684213" lvl="2"/>
            <a:r>
              <a:rPr lang="en-US" altLang="en-US" sz="2400" dirty="0" smtClean="0">
                <a:ea typeface="ＭＳ Ｐゴシック" panose="020B0600070205080204" pitchFamily="34" charset="-128"/>
              </a:rPr>
              <a:t>Poorly fitting gloves</a:t>
            </a:r>
          </a:p>
          <a:p>
            <a:pPr marL="684213" lvl="2"/>
            <a:r>
              <a:rPr lang="en-US" altLang="en-US" sz="2400" dirty="0" smtClean="0">
                <a:ea typeface="ＭＳ Ｐゴシック" panose="020B0600070205080204" pitchFamily="34" charset="-128"/>
              </a:rPr>
              <a:t>Cold environments </a:t>
            </a:r>
          </a:p>
          <a:p>
            <a:pPr>
              <a:buFont typeface="Wingdings" panose="05000000000000000000" pitchFamily="2" charset="2"/>
              <a:buNone/>
            </a:pPr>
            <a:endParaRPr lang="en-US" altLang="en-US" dirty="0" smtClean="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16582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0" y="3109119"/>
            <a:ext cx="10464800" cy="639763"/>
          </a:xfrm>
        </p:spPr>
        <p:txBody>
          <a:bodyPr/>
          <a:lstStyle/>
          <a:p>
            <a:pPr algn="ctr"/>
            <a:r>
              <a:rPr lang="en-US" dirty="0" smtClean="0"/>
              <a:t>Ways to reduce the risk of injuries</a:t>
            </a:r>
            <a:endParaRPr lang="en-US" dirty="0"/>
          </a:p>
        </p:txBody>
      </p:sp>
    </p:spTree>
    <p:custDataLst>
      <p:tags r:id="rId1"/>
    </p:custDataLst>
    <p:extLst>
      <p:ext uri="{BB962C8B-B14F-4D97-AF65-F5344CB8AC3E}">
        <p14:creationId xmlns:p14="http://schemas.microsoft.com/office/powerpoint/2010/main" val="3791080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OSH PowerPoint Template">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SH PowerPoint_updated 16x9" id="{99A0B6CC-B7C2-4DE5-B014-EE53B8D57D26}" vid="{78D0166C-6CA9-46FC-92A3-9AB500473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DOSH PowerPoint_updated 16x9</Template>
  <TotalTime>1064</TotalTime>
  <Words>2522</Words>
  <Application>Microsoft Office PowerPoint</Application>
  <PresentationFormat>Widescreen</PresentationFormat>
  <Paragraphs>206</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vt:lpstr>
      <vt:lpstr>DOSH PowerPoint Template</vt:lpstr>
      <vt:lpstr>How to Prevent Injuries in Hand Intensive Work</vt:lpstr>
      <vt:lpstr>Hand and wrist injuries</vt:lpstr>
      <vt:lpstr>Causes of injury</vt:lpstr>
      <vt:lpstr>What increases risk of injury?</vt:lpstr>
      <vt:lpstr>What increases risk of injury?</vt:lpstr>
      <vt:lpstr>What increases risk of injury?</vt:lpstr>
      <vt:lpstr>Is this job at risk?</vt:lpstr>
      <vt:lpstr>Other causes of injury</vt:lpstr>
      <vt:lpstr>Ways to reduce the risk of injuries</vt:lpstr>
      <vt:lpstr>PowerPoint Presentation</vt:lpstr>
      <vt:lpstr>Reduce one or more risks to reduce overall risk</vt:lpstr>
      <vt:lpstr>Use machines to remove risk</vt:lpstr>
      <vt:lpstr>Use power tools in place of hand tools</vt:lpstr>
      <vt:lpstr>Grip, don’t pinch</vt:lpstr>
      <vt:lpstr>Use clamps to hold parts</vt:lpstr>
      <vt:lpstr>Use a counter-balance support for larger, heavier tools</vt:lpstr>
      <vt:lpstr>Choose tools that fit the hand well</vt:lpstr>
      <vt:lpstr>Position work to keep wrists straight</vt:lpstr>
      <vt:lpstr>Choose tools that keep the wrist straight</vt:lpstr>
      <vt:lpstr>Keep it close</vt:lpstr>
      <vt:lpstr>Match work height to task</vt:lpstr>
      <vt:lpstr>Avoid forearm rotation</vt:lpstr>
      <vt:lpstr>Reduce the amount of repetition</vt:lpstr>
      <vt:lpstr>Avoid contact stress</vt:lpstr>
      <vt:lpstr>Avoid pounding or pressing with the palm</vt:lpstr>
      <vt:lpstr>Use gloves that fit</vt:lpstr>
      <vt:lpstr>Reduce vibration exposure</vt:lpstr>
      <vt:lpstr>Help from L&amp;I at no cost to you</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repetitive hand wrist tasks</dc:title>
  <dc:subject>Preventing repetitive motion injuries</dc:subject>
  <dc:creator>Division of Occupational Safety and Health</dc:creator>
  <cp:lastModifiedBy>Sortor, Katherine (LNI)</cp:lastModifiedBy>
  <cp:revision>88</cp:revision>
  <dcterms:created xsi:type="dcterms:W3CDTF">2019-12-23T17:51:18Z</dcterms:created>
  <dcterms:modified xsi:type="dcterms:W3CDTF">2021-09-28T19:36:53Z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03C79058-9A19-427B-B5B0-594BB41D8776</vt:lpwstr>
  </property>
  <property fmtid="{D5CDD505-2E9C-101B-9397-08002B2CF9AE}" pid="3" name="ArticulatePath">
    <vt:lpwstr>DOSH PowerPoint_updated</vt:lpwstr>
  </property>
</Properties>
</file>