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3" r:id="rId2"/>
    <p:sldId id="266" r:id="rId3"/>
    <p:sldId id="276" r:id="rId4"/>
    <p:sldId id="272" r:id="rId5"/>
    <p:sldId id="273" r:id="rId6"/>
    <p:sldId id="274" r:id="rId7"/>
    <p:sldId id="279" r:id="rId8"/>
    <p:sldId id="277" r:id="rId9"/>
    <p:sldId id="275" r:id="rId10"/>
    <p:sldId id="271" r:id="rId11"/>
    <p:sldId id="280" r:id="rId12"/>
    <p:sldId id="281" r:id="rId13"/>
    <p:sldId id="278" r:id="rId14"/>
  </p:sldIdLst>
  <p:sldSz cx="12192000" cy="6858000"/>
  <p:notesSz cx="6934200" cy="92202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4E"/>
    <a:srgbClr val="C41200"/>
    <a:srgbClr val="FEEECD"/>
    <a:srgbClr val="FAF6E4"/>
    <a:srgbClr val="BA9800"/>
    <a:srgbClr val="F3E7B0"/>
    <a:srgbClr val="093678"/>
    <a:srgbClr val="E9D666"/>
    <a:srgbClr val="D1D5E4"/>
    <a:srgbClr val="753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autoAdjust="0"/>
    <p:restoredTop sz="82158" autoAdjust="0"/>
  </p:normalViewPr>
  <p:slideViewPr>
    <p:cSldViewPr>
      <p:cViewPr varScale="1">
        <p:scale>
          <a:sx n="70" d="100"/>
          <a:sy n="70" d="100"/>
        </p:scale>
        <p:origin x="72" y="49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1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927775"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927775"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lgn="r">
              <a:defRPr sz="1200"/>
            </a:lvl1pPr>
          </a:lstStyle>
          <a:p>
            <a:fld id="{9EBAECAF-E419-4AF5-B148-58553734C99E}" type="slidenum">
              <a:rPr lang="en-US"/>
              <a:pPr/>
              <a:t>‹#›</a:t>
            </a:fld>
            <a:endParaRPr lang="en-US"/>
          </a:p>
        </p:txBody>
      </p:sp>
    </p:spTree>
    <p:extLst>
      <p:ext uri="{BB962C8B-B14F-4D97-AF65-F5344CB8AC3E}">
        <p14:creationId xmlns:p14="http://schemas.microsoft.com/office/powerpoint/2010/main" val="398439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1004EA91-F4F5-4BF1-9A97-CD17AB3CDB67}" type="datetimeFigureOut">
              <a:rPr lang="en-US" smtClean="0"/>
              <a:t>3/19/2020</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FD7B39D-B97A-45EE-801F-0440259055BB}" type="slidenum">
              <a:rPr lang="en-US" smtClean="0"/>
              <a:t>‹#›</a:t>
            </a:fld>
            <a:endParaRPr lang="en-US"/>
          </a:p>
        </p:txBody>
      </p:sp>
    </p:spTree>
    <p:extLst>
      <p:ext uri="{BB962C8B-B14F-4D97-AF65-F5344CB8AC3E}">
        <p14:creationId xmlns:p14="http://schemas.microsoft.com/office/powerpoint/2010/main" val="233308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7B39D-B97A-45EE-801F-0440259055BB}" type="slidenum">
              <a:rPr lang="en-US" smtClean="0"/>
              <a:t>1</a:t>
            </a:fld>
            <a:endParaRPr lang="en-US"/>
          </a:p>
        </p:txBody>
      </p:sp>
    </p:spTree>
    <p:extLst>
      <p:ext uri="{BB962C8B-B14F-4D97-AF65-F5344CB8AC3E}">
        <p14:creationId xmlns:p14="http://schemas.microsoft.com/office/powerpoint/2010/main" val="92005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56EFE68-16D8-4A25-9008-46D20331BC4D}" type="slidenum">
              <a:rPr lang="en-US" smtClean="0"/>
              <a:pPr/>
              <a:t>10</a:t>
            </a:fld>
            <a:endParaRPr lang="en-US" smtClean="0"/>
          </a:p>
        </p:txBody>
      </p:sp>
      <p:sp>
        <p:nvSpPr>
          <p:cNvPr id="104451" name="Rectangle 2"/>
          <p:cNvSpPr>
            <a:spLocks noGrp="1" noRot="1" noChangeAspect="1" noChangeArrowheads="1" noTextEdit="1"/>
          </p:cNvSpPr>
          <p:nvPr>
            <p:ph type="sldImg"/>
          </p:nvPr>
        </p:nvSpPr>
        <p:spPr>
          <a:xfrm>
            <a:off x="336550" y="700088"/>
            <a:ext cx="6186488" cy="3481387"/>
          </a:xfrm>
          <a:ln/>
        </p:spPr>
      </p:sp>
      <p:sp>
        <p:nvSpPr>
          <p:cNvPr id="104452" name="Rectangle 3"/>
          <p:cNvSpPr>
            <a:spLocks noGrp="1" noChangeArrowheads="1"/>
          </p:cNvSpPr>
          <p:nvPr>
            <p:ph type="body" idx="1"/>
          </p:nvPr>
        </p:nvSpPr>
        <p:spPr>
          <a:xfrm>
            <a:off x="914400" y="4498607"/>
            <a:ext cx="5029200" cy="340093"/>
          </a:xfrm>
          <a:noFill/>
          <a:ln/>
        </p:spPr>
        <p:txBody>
          <a:bodyPr>
            <a:noAutofit/>
          </a:bodyPr>
          <a:lstStyle/>
          <a:p>
            <a:pPr eaLnBrk="1" hangingPunct="1"/>
            <a:r>
              <a:rPr lang="en-US" sz="1400" dirty="0" smtClean="0"/>
              <a:t>Standing</a:t>
            </a:r>
            <a:r>
              <a:rPr lang="en-US" sz="1400" baseline="0" dirty="0" smtClean="0"/>
              <a:t> also makes for a good break from sitting. If you don’t have a standing desk at home, you might be able to find a creative way to raise the keyboard, mouse and monitor. Just make sure to stay safe and place everything on stable surfaces.</a:t>
            </a:r>
            <a:endParaRPr lang="en-US" sz="1400" dirty="0" smtClean="0"/>
          </a:p>
        </p:txBody>
      </p:sp>
    </p:spTree>
    <p:extLst>
      <p:ext uri="{BB962C8B-B14F-4D97-AF65-F5344CB8AC3E}">
        <p14:creationId xmlns:p14="http://schemas.microsoft.com/office/powerpoint/2010/main" val="49899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If you can’t stand up when</a:t>
            </a:r>
            <a:r>
              <a:rPr lang="en-US" sz="1400" baseline="0" dirty="0" smtClean="0"/>
              <a:t> you’re using the computer, you might still be able to stand when talking on the phone, or working with papers.</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11</a:t>
            </a:fld>
            <a:endParaRPr lang="en-US"/>
          </a:p>
        </p:txBody>
      </p:sp>
    </p:spTree>
    <p:extLst>
      <p:ext uri="{BB962C8B-B14F-4D97-AF65-F5344CB8AC3E}">
        <p14:creationId xmlns:p14="http://schemas.microsoft.com/office/powerpoint/2010/main" val="333732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Rather than</a:t>
            </a:r>
            <a:r>
              <a:rPr lang="en-US" sz="1400" baseline="0" dirty="0" smtClean="0"/>
              <a:t> holding a phone up to your ear, plugging in a headset or using the earbuds can help you keep your neck and shoulders relaxed. Headsets are also very helpful for online meetings or webinars.</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12</a:t>
            </a:fld>
            <a:endParaRPr lang="en-US"/>
          </a:p>
        </p:txBody>
      </p:sp>
    </p:spTree>
    <p:extLst>
      <p:ext uri="{BB962C8B-B14F-4D97-AF65-F5344CB8AC3E}">
        <p14:creationId xmlns:p14="http://schemas.microsoft.com/office/powerpoint/2010/main" val="267422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No one position is likely to be comfortable enough to work in all day.</a:t>
            </a:r>
            <a:r>
              <a:rPr lang="en-US" sz="1400" baseline="0" dirty="0" smtClean="0"/>
              <a:t> You may have fewer interruptions when working at home, so you’ll need to remind yourself to change positions periodically. If you find that you get caught up in your work and aren’t moving enough, you can set reminders in your online calendar or on your phone. Take a short break as you change positions, and stretch or get something to drink. Get outside if you can during longer breaks, and go for a walk to get your heart pumping and to loosen up your muscles.</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13</a:t>
            </a:fld>
            <a:endParaRPr lang="en-US"/>
          </a:p>
        </p:txBody>
      </p:sp>
    </p:spTree>
    <p:extLst>
      <p:ext uri="{BB962C8B-B14F-4D97-AF65-F5344CB8AC3E}">
        <p14:creationId xmlns:p14="http://schemas.microsoft.com/office/powerpoint/2010/main" val="410051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D7B39D-B97A-45EE-801F-0440259055BB}" type="slidenum">
              <a:rPr lang="en-US" smtClean="0"/>
              <a:t>2</a:t>
            </a:fld>
            <a:endParaRPr lang="en-US"/>
          </a:p>
        </p:txBody>
      </p:sp>
    </p:spTree>
    <p:extLst>
      <p:ext uri="{BB962C8B-B14F-4D97-AF65-F5344CB8AC3E}">
        <p14:creationId xmlns:p14="http://schemas.microsoft.com/office/powerpoint/2010/main" val="93175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 may not have all of the same equipment</a:t>
            </a:r>
            <a:r>
              <a:rPr lang="en-US" sz="1400" baseline="0" dirty="0" smtClean="0"/>
              <a:t> at home, but you should work with what you have to get into a good working posture.</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3</a:t>
            </a:fld>
            <a:endParaRPr lang="en-US"/>
          </a:p>
        </p:txBody>
      </p:sp>
    </p:spTree>
    <p:extLst>
      <p:ext uri="{BB962C8B-B14F-4D97-AF65-F5344CB8AC3E}">
        <p14:creationId xmlns:p14="http://schemas.microsoft.com/office/powerpoint/2010/main" val="387634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kitchen</a:t>
            </a:r>
            <a:r>
              <a:rPr lang="en-US" sz="1400" baseline="0" dirty="0" smtClean="0"/>
              <a:t> table might be okay for a little while, but it will get very uncomfortable if you work there too long. </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4</a:t>
            </a:fld>
            <a:endParaRPr lang="en-US"/>
          </a:p>
        </p:txBody>
      </p:sp>
    </p:spTree>
    <p:extLst>
      <p:ext uri="{BB962C8B-B14F-4D97-AF65-F5344CB8AC3E}">
        <p14:creationId xmlns:p14="http://schemas.microsoft.com/office/powerpoint/2010/main" val="335908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Sitting on a softer</a:t>
            </a:r>
            <a:r>
              <a:rPr lang="en-US" sz="1400" baseline="0" dirty="0" smtClean="0"/>
              <a:t> surface can help, but only if you can get your computer into a good position.</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5</a:t>
            </a:fld>
            <a:endParaRPr lang="en-US"/>
          </a:p>
        </p:txBody>
      </p:sp>
    </p:spTree>
    <p:extLst>
      <p:ext uri="{BB962C8B-B14F-4D97-AF65-F5344CB8AC3E}">
        <p14:creationId xmlns:p14="http://schemas.microsoft.com/office/powerpoint/2010/main" val="69121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Simple fixes include plugging in a keyboard</a:t>
            </a:r>
            <a:r>
              <a:rPr lang="en-US" sz="1400" baseline="0" dirty="0" smtClean="0"/>
              <a:t> and mouse, and placing the laptop on a stand to get the screen to a better height. If you don’t have a good desk chair, you can use cushions to make the seat and back of a kitchen chair more comfortable. If the only tables you have are above your elbow height, you can raise your chair, or add cushions to the seat to get higher. You may need to use a sturdy box or something similar for foot support if your feet no longer touch the floor.</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6</a:t>
            </a:fld>
            <a:endParaRPr lang="en-US"/>
          </a:p>
        </p:txBody>
      </p:sp>
    </p:spTree>
    <p:extLst>
      <p:ext uri="{BB962C8B-B14F-4D97-AF65-F5344CB8AC3E}">
        <p14:creationId xmlns:p14="http://schemas.microsoft.com/office/powerpoint/2010/main" val="150710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 larger screen</a:t>
            </a:r>
            <a:r>
              <a:rPr lang="en-US" sz="1400" baseline="0" dirty="0" smtClean="0"/>
              <a:t> will make it easier to see words and images. </a:t>
            </a:r>
            <a:r>
              <a:rPr lang="en-US" sz="1400" kern="1200" dirty="0" smtClean="0">
                <a:solidFill>
                  <a:schemeClr val="tx1"/>
                </a:solidFill>
                <a:effectLst/>
                <a:latin typeface="+mn-lt"/>
                <a:ea typeface="+mn-ea"/>
                <a:cs typeface="+mn-cs"/>
              </a:rPr>
              <a:t>You might be able to plug in a larger external screen to your laptop. The</a:t>
            </a:r>
            <a:r>
              <a:rPr lang="en-US" sz="1400" kern="1200" baseline="0" dirty="0" smtClean="0">
                <a:solidFill>
                  <a:schemeClr val="tx1"/>
                </a:solidFill>
                <a:effectLst/>
                <a:latin typeface="+mn-lt"/>
                <a:ea typeface="+mn-ea"/>
                <a:cs typeface="+mn-cs"/>
              </a:rPr>
              <a:t> top of the monitor screen should be about eye level. </a:t>
            </a:r>
            <a:r>
              <a:rPr lang="en-US" sz="1400" baseline="0" dirty="0" smtClean="0"/>
              <a:t>If it’s too low, you can place the monitor on some books to get the screen to the right height. You can use the laptop keyboard and touchpad, but you might find it more comfortable to use a separate keyboard and mouse. If you want to use your laptop as a second screen, you should raise it up to the same level as the monitor to avoid bending your neck.</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7</a:t>
            </a:fld>
            <a:endParaRPr lang="en-US"/>
          </a:p>
        </p:txBody>
      </p:sp>
    </p:spTree>
    <p:extLst>
      <p:ext uri="{BB962C8B-B14F-4D97-AF65-F5344CB8AC3E}">
        <p14:creationId xmlns:p14="http://schemas.microsoft.com/office/powerpoint/2010/main" val="267210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You</a:t>
            </a:r>
            <a:r>
              <a:rPr lang="en-US" sz="1400" kern="1200" baseline="0" dirty="0" smtClean="0">
                <a:solidFill>
                  <a:schemeClr val="tx1"/>
                </a:solidFill>
                <a:effectLst/>
                <a:latin typeface="+mn-lt"/>
                <a:ea typeface="+mn-ea"/>
                <a:cs typeface="+mn-cs"/>
              </a:rPr>
              <a:t> can get eye strain if you</a:t>
            </a:r>
            <a:r>
              <a:rPr lang="en-US" sz="1400" kern="1200" dirty="0" smtClean="0">
                <a:solidFill>
                  <a:schemeClr val="tx1"/>
                </a:solidFill>
                <a:effectLst/>
                <a:latin typeface="+mn-lt"/>
                <a:ea typeface="+mn-ea"/>
                <a:cs typeface="+mn-cs"/>
              </a:rPr>
              <a:t> sit facing a bright window or with a bright light directly behind you. Sit sideways to bright light sources. If glare is a problem, close the blinds or curtains.</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8</a:t>
            </a:fld>
            <a:endParaRPr lang="en-US"/>
          </a:p>
        </p:txBody>
      </p:sp>
    </p:spTree>
    <p:extLst>
      <p:ext uri="{BB962C8B-B14F-4D97-AF65-F5344CB8AC3E}">
        <p14:creationId xmlns:p14="http://schemas.microsoft.com/office/powerpoint/2010/main" val="223547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Stretching out on a bed or couch can provide a break from sitting</a:t>
            </a:r>
            <a:r>
              <a:rPr lang="en-US" sz="1400" baseline="0" dirty="0" smtClean="0"/>
              <a:t> at a desk. But don’t get too comfortable! Even a relaxed position should be changed every hour or so.</a:t>
            </a:r>
            <a:endParaRPr lang="en-US" sz="1400" dirty="0"/>
          </a:p>
        </p:txBody>
      </p:sp>
      <p:sp>
        <p:nvSpPr>
          <p:cNvPr id="4" name="Slide Number Placeholder 3"/>
          <p:cNvSpPr>
            <a:spLocks noGrp="1"/>
          </p:cNvSpPr>
          <p:nvPr>
            <p:ph type="sldNum" sz="quarter" idx="10"/>
          </p:nvPr>
        </p:nvSpPr>
        <p:spPr/>
        <p:txBody>
          <a:bodyPr/>
          <a:lstStyle/>
          <a:p>
            <a:fld id="{FFD7B39D-B97A-45EE-801F-0440259055BB}" type="slidenum">
              <a:rPr lang="en-US" smtClean="0"/>
              <a:t>9</a:t>
            </a:fld>
            <a:endParaRPr lang="en-US"/>
          </a:p>
        </p:txBody>
      </p:sp>
    </p:spTree>
    <p:extLst>
      <p:ext uri="{BB962C8B-B14F-4D97-AF65-F5344CB8AC3E}">
        <p14:creationId xmlns:p14="http://schemas.microsoft.com/office/powerpoint/2010/main" val="584074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Header bar" descr="Washington State Department of Labor &amp; Industries. Keep Washington safe and worki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53" y="0"/>
            <a:ext cx="12190615" cy="1097280"/>
          </a:xfrm>
          <a:prstGeom prst="rect">
            <a:avLst/>
          </a:prstGeom>
        </p:spPr>
      </p:pic>
      <p:sp>
        <p:nvSpPr>
          <p:cNvPr id="13" name="Background" descr="&quot; &quot;"/>
          <p:cNvSpPr>
            <a:spLocks noChangeArrowheads="1"/>
          </p:cNvSpPr>
          <p:nvPr userDrawn="1"/>
        </p:nvSpPr>
        <p:spPr bwMode="auto">
          <a:xfrm>
            <a:off x="0" y="1097280"/>
            <a:ext cx="12192000" cy="5760720"/>
          </a:xfrm>
          <a:prstGeom prst="rect">
            <a:avLst/>
          </a:prstGeom>
          <a:solidFill>
            <a:schemeClr val="accent3">
              <a:lumMod val="95000"/>
            </a:schemeClr>
          </a:solidFill>
          <a:ln w="9525">
            <a:noFill/>
            <a:miter lim="800000"/>
            <a:headEnd/>
            <a:tailEnd/>
          </a:ln>
          <a:effectLst/>
        </p:spPr>
        <p:txBody>
          <a:bodyPr wrap="none" anchor="ctr"/>
          <a:lstStyle/>
          <a:p>
            <a:r>
              <a:rPr lang="en-US" dirty="0" smtClean="0">
                <a:solidFill>
                  <a:srgbClr val="FEEECD"/>
                </a:solidFill>
              </a:rPr>
              <a:t>   </a:t>
            </a:r>
            <a:endParaRPr lang="en-US" dirty="0">
              <a:solidFill>
                <a:srgbClr val="FEEECD"/>
              </a:solidFill>
            </a:endParaRPr>
          </a:p>
        </p:txBody>
      </p:sp>
      <p:sp>
        <p:nvSpPr>
          <p:cNvPr id="4" name="Title"/>
          <p:cNvSpPr>
            <a:spLocks noGrp="1"/>
          </p:cNvSpPr>
          <p:nvPr>
            <p:ph type="title"/>
          </p:nvPr>
        </p:nvSpPr>
        <p:spPr>
          <a:xfrm>
            <a:off x="3200400" y="2011997"/>
            <a:ext cx="8763000" cy="639763"/>
          </a:xfrm>
        </p:spPr>
        <p:txBody>
          <a:bodyPr/>
          <a:lstStyle/>
          <a:p>
            <a:r>
              <a:rPr lang="en-US" smtClean="0"/>
              <a:t>Click to edit Master title style</a:t>
            </a:r>
            <a:endParaRPr lang="en-US" dirty="0"/>
          </a:p>
        </p:txBody>
      </p:sp>
      <p:sp>
        <p:nvSpPr>
          <p:cNvPr id="3" name="Subtitle"/>
          <p:cNvSpPr>
            <a:spLocks noGrp="1"/>
          </p:cNvSpPr>
          <p:nvPr>
            <p:ph type="body" sz="quarter" idx="10" hasCustomPrompt="1"/>
          </p:nvPr>
        </p:nvSpPr>
        <p:spPr>
          <a:xfrm>
            <a:off x="3200400" y="3169603"/>
            <a:ext cx="8763000" cy="1554797"/>
          </a:xfrm>
        </p:spPr>
        <p:txBody>
          <a:bodyPr/>
          <a:lstStyle>
            <a:lvl1pPr marL="0" indent="0">
              <a:buNone/>
              <a:defRPr sz="2400" i="1" baseline="0"/>
            </a:lvl1pPr>
          </a:lstStyle>
          <a:p>
            <a:pPr lvl="0"/>
            <a:r>
              <a:rPr lang="en-US" dirty="0" smtClean="0"/>
              <a:t>Click to edit Master subtitle style</a:t>
            </a:r>
          </a:p>
        </p:txBody>
      </p:sp>
      <p:pic>
        <p:nvPicPr>
          <p:cNvPr id="14" name="Footer bar" descr="&quot; &quot;"/>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6438900"/>
            <a:ext cx="12192000" cy="419100"/>
          </a:xfrm>
          <a:prstGeom prst="rect">
            <a:avLst/>
          </a:prstGeom>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6" name="Title"/>
          <p:cNvSpPr>
            <a:spLocks noGrp="1"/>
          </p:cNvSpPr>
          <p:nvPr userDrawn="1">
            <p:ph type="title"/>
          </p:nvPr>
        </p:nvSpPr>
        <p:spPr>
          <a:xfrm>
            <a:off x="457200" y="533401"/>
            <a:ext cx="11277600" cy="639763"/>
          </a:xfrm>
        </p:spPr>
        <p:txBody>
          <a:bodyPr/>
          <a:lstStyle/>
          <a:p>
            <a:r>
              <a:rPr lang="en-US" smtClean="0"/>
              <a:t>Click to edit Master title style</a:t>
            </a:r>
            <a:endParaRPr lang="en-US" dirty="0"/>
          </a:p>
        </p:txBody>
      </p:sp>
      <p:sp>
        <p:nvSpPr>
          <p:cNvPr id="9" name="Content Placeholder"/>
          <p:cNvSpPr>
            <a:spLocks noGrp="1"/>
          </p:cNvSpPr>
          <p:nvPr>
            <p:ph idx="10"/>
          </p:nvPr>
        </p:nvSpPr>
        <p:spPr>
          <a:xfrm>
            <a:off x="457200" y="1676401"/>
            <a:ext cx="112776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smtClean="0"/>
              <a:t>Edit Master text styles</a:t>
            </a:r>
          </a:p>
          <a:p>
            <a:pPr lvl="1"/>
            <a:r>
              <a:rPr lang="en-US" smtClean="0"/>
              <a:t>Second level</a:t>
            </a:r>
          </a:p>
          <a:p>
            <a:pPr lvl="2"/>
            <a:r>
              <a:rPr lang="en-US" smtClean="0"/>
              <a:t>Third level</a:t>
            </a:r>
          </a:p>
        </p:txBody>
      </p:sp>
      <p:pic>
        <p:nvPicPr>
          <p:cNvPr id="7" name="Footer bar" descr="Division of Occupational Safety and Health"/>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438900"/>
            <a:ext cx="12192000" cy="41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alibri font">
    <p:spTree>
      <p:nvGrpSpPr>
        <p:cNvPr id="1" name=""/>
        <p:cNvGrpSpPr/>
        <p:nvPr/>
      </p:nvGrpSpPr>
      <p:grpSpPr>
        <a:xfrm>
          <a:off x="0" y="0"/>
          <a:ext cx="0" cy="0"/>
          <a:chOff x="0" y="0"/>
          <a:chExt cx="0" cy="0"/>
        </a:xfrm>
      </p:grpSpPr>
      <p:sp>
        <p:nvSpPr>
          <p:cNvPr id="4" name="TextBox 3"/>
          <p:cNvSpPr txBox="1"/>
          <p:nvPr/>
        </p:nvSpPr>
        <p:spPr>
          <a:xfrm>
            <a:off x="1117600" y="6490156"/>
            <a:ext cx="10464800" cy="215444"/>
          </a:xfrm>
          <a:prstGeom prst="rect">
            <a:avLst/>
          </a:prstGeom>
          <a:noFill/>
        </p:spPr>
        <p:txBody>
          <a:bodyPr wrap="square" rtlCol="0">
            <a:spAutoFit/>
          </a:bodyPr>
          <a:lstStyle/>
          <a:p>
            <a:pPr algn="ctr"/>
            <a:r>
              <a:rPr lang="en-US" sz="800" baseline="0" dirty="0" smtClean="0">
                <a:solidFill>
                  <a:schemeClr val="bg1"/>
                </a:solidFill>
              </a:rPr>
              <a:t>VPP: The </a:t>
            </a:r>
            <a:r>
              <a:rPr lang="en-US" sz="800" i="1" baseline="0" dirty="0" smtClean="0">
                <a:solidFill>
                  <a:schemeClr val="bg1"/>
                </a:solidFill>
              </a:rPr>
              <a:t>Standard of Excellence </a:t>
            </a:r>
            <a:r>
              <a:rPr lang="en-US" sz="800" baseline="0" dirty="0" smtClean="0">
                <a:solidFill>
                  <a:schemeClr val="bg1"/>
                </a:solidFill>
              </a:rPr>
              <a:t>in Workplace Safety and Health</a:t>
            </a:r>
            <a:endParaRPr lang="en-US" sz="800" baseline="0" dirty="0">
              <a:solidFill>
                <a:schemeClr val="bg1"/>
              </a:solidFill>
            </a:endParaRPr>
          </a:p>
        </p:txBody>
      </p:sp>
      <p:sp>
        <p:nvSpPr>
          <p:cNvPr id="6" name="Title 1"/>
          <p:cNvSpPr>
            <a:spLocks noGrp="1"/>
          </p:cNvSpPr>
          <p:nvPr>
            <p:ph type="title" hasCustomPrompt="1"/>
          </p:nvPr>
        </p:nvSpPr>
        <p:spPr>
          <a:xfrm>
            <a:off x="1117600" y="533401"/>
            <a:ext cx="10464800" cy="639763"/>
          </a:xfrm>
        </p:spPr>
        <p:txBody>
          <a:bodyPr/>
          <a:lstStyle>
            <a:lvl1pPr>
              <a:defRPr/>
            </a:lvl1pPr>
          </a:lstStyle>
          <a:p>
            <a:r>
              <a:rPr lang="en-US" dirty="0" smtClean="0"/>
              <a:t>Click to edit Master title style -  Calibri</a:t>
            </a:r>
            <a:endParaRPr lang="en-US" dirty="0"/>
          </a:p>
        </p:txBody>
      </p:sp>
      <p:sp>
        <p:nvSpPr>
          <p:cNvPr id="9" name="Content Placeholder 2"/>
          <p:cNvSpPr>
            <a:spLocks noGrp="1"/>
          </p:cNvSpPr>
          <p:nvPr>
            <p:ph idx="10" hasCustomPrompt="1"/>
          </p:nvPr>
        </p:nvSpPr>
        <p:spPr>
          <a:xfrm>
            <a:off x="1117600" y="1676401"/>
            <a:ext cx="104648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dirty="0" smtClean="0"/>
              <a:t>Click to edit Master text styles - Calibri</a:t>
            </a:r>
          </a:p>
          <a:p>
            <a:pPr lvl="1"/>
            <a:r>
              <a:rPr lang="en-US" dirty="0" smtClean="0"/>
              <a:t>Second level - Calibri</a:t>
            </a:r>
          </a:p>
          <a:p>
            <a:pPr lvl="2"/>
            <a:r>
              <a:rPr lang="en-US" dirty="0" smtClean="0"/>
              <a:t>Third level - Calibri</a:t>
            </a:r>
          </a:p>
        </p:txBody>
      </p:sp>
      <p:pic>
        <p:nvPicPr>
          <p:cNvPr id="8" name="Picture 7" descr="DOSH Footer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57406"/>
            <a:ext cx="12192000" cy="400594"/>
          </a:xfrm>
          <a:prstGeom prst="rect">
            <a:avLst/>
          </a:prstGeom>
        </p:spPr>
      </p:pic>
      <p:sp>
        <p:nvSpPr>
          <p:cNvPr id="7" name="TextBox 6"/>
          <p:cNvSpPr txBox="1"/>
          <p:nvPr/>
        </p:nvSpPr>
        <p:spPr>
          <a:xfrm>
            <a:off x="1117600" y="6490156"/>
            <a:ext cx="10464800" cy="215444"/>
          </a:xfrm>
          <a:prstGeom prst="rect">
            <a:avLst/>
          </a:prstGeom>
          <a:noFill/>
        </p:spPr>
        <p:txBody>
          <a:bodyPr wrap="square" rtlCol="0">
            <a:spAutoFit/>
          </a:bodyPr>
          <a:lstStyle/>
          <a:p>
            <a:pPr algn="ctr"/>
            <a:r>
              <a:rPr lang="en-US" sz="800" baseline="0" dirty="0" smtClean="0">
                <a:solidFill>
                  <a:schemeClr val="bg1"/>
                </a:solidFill>
              </a:rPr>
              <a:t>VPP: The </a:t>
            </a:r>
            <a:r>
              <a:rPr lang="en-US" sz="800" i="1" baseline="0" dirty="0" smtClean="0">
                <a:solidFill>
                  <a:schemeClr val="bg1"/>
                </a:solidFill>
              </a:rPr>
              <a:t>Standard of Excellence </a:t>
            </a:r>
            <a:r>
              <a:rPr lang="en-US" sz="800" baseline="0" dirty="0" smtClean="0">
                <a:solidFill>
                  <a:schemeClr val="bg1"/>
                </a:solidFill>
              </a:rPr>
              <a:t>in Workplace Safety and Health</a:t>
            </a:r>
            <a:endParaRPr lang="en-US" sz="800" baseline="0" dirty="0">
              <a:solidFill>
                <a:schemeClr val="bg1"/>
              </a:solidFill>
            </a:endParaRPr>
          </a:p>
        </p:txBody>
      </p:sp>
      <p:sp>
        <p:nvSpPr>
          <p:cNvPr id="10" name="Title 1"/>
          <p:cNvSpPr>
            <a:spLocks noGrp="1"/>
          </p:cNvSpPr>
          <p:nvPr>
            <p:ph type="title" hasCustomPrompt="1"/>
          </p:nvPr>
        </p:nvSpPr>
        <p:spPr>
          <a:xfrm>
            <a:off x="1117600" y="533401"/>
            <a:ext cx="10464800" cy="639763"/>
          </a:xfrm>
        </p:spPr>
        <p:txBody>
          <a:bodyPr/>
          <a:lstStyle>
            <a:lvl1pPr>
              <a:defRPr/>
            </a:lvl1pPr>
          </a:lstStyle>
          <a:p>
            <a:r>
              <a:rPr lang="en-US" dirty="0" smtClean="0"/>
              <a:t>Click to edit Master title style -  Calibri</a:t>
            </a:r>
            <a:endParaRPr lang="en-US" dirty="0"/>
          </a:p>
        </p:txBody>
      </p:sp>
      <p:pic>
        <p:nvPicPr>
          <p:cNvPr id="11" name="Picture 10" descr="DOSH Footer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57406"/>
            <a:ext cx="12192000" cy="400594"/>
          </a:xfrm>
          <a:prstGeom prst="rect">
            <a:avLst/>
          </a:prstGeom>
        </p:spPr>
      </p:pic>
    </p:spTree>
    <p:extLst>
      <p:ext uri="{BB962C8B-B14F-4D97-AF65-F5344CB8AC3E}">
        <p14:creationId xmlns:p14="http://schemas.microsoft.com/office/powerpoint/2010/main" val="31940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Calibri 2 panes">
    <p:spTree>
      <p:nvGrpSpPr>
        <p:cNvPr id="1" name=""/>
        <p:cNvGrpSpPr/>
        <p:nvPr/>
      </p:nvGrpSpPr>
      <p:grpSpPr>
        <a:xfrm>
          <a:off x="0" y="0"/>
          <a:ext cx="0" cy="0"/>
          <a:chOff x="0" y="0"/>
          <a:chExt cx="0" cy="0"/>
        </a:xfrm>
      </p:grpSpPr>
      <p:sp>
        <p:nvSpPr>
          <p:cNvPr id="4" name="TextBox 3"/>
          <p:cNvSpPr txBox="1"/>
          <p:nvPr/>
        </p:nvSpPr>
        <p:spPr>
          <a:xfrm>
            <a:off x="1117600" y="6490156"/>
            <a:ext cx="10464800" cy="215444"/>
          </a:xfrm>
          <a:prstGeom prst="rect">
            <a:avLst/>
          </a:prstGeom>
          <a:noFill/>
        </p:spPr>
        <p:txBody>
          <a:bodyPr wrap="square" rtlCol="0">
            <a:spAutoFit/>
          </a:bodyPr>
          <a:lstStyle/>
          <a:p>
            <a:pPr algn="ctr"/>
            <a:r>
              <a:rPr lang="en-US" sz="800" baseline="0" dirty="0" smtClean="0">
                <a:solidFill>
                  <a:schemeClr val="bg1"/>
                </a:solidFill>
              </a:rPr>
              <a:t>VPP: The </a:t>
            </a:r>
            <a:r>
              <a:rPr lang="en-US" sz="800" i="1" baseline="0" dirty="0" smtClean="0">
                <a:solidFill>
                  <a:schemeClr val="bg1"/>
                </a:solidFill>
              </a:rPr>
              <a:t>Standard of Excellence </a:t>
            </a:r>
            <a:r>
              <a:rPr lang="en-US" sz="800" baseline="0" dirty="0" smtClean="0">
                <a:solidFill>
                  <a:schemeClr val="bg1"/>
                </a:solidFill>
              </a:rPr>
              <a:t>in Workplace Safety and Health</a:t>
            </a:r>
            <a:endParaRPr lang="en-US" sz="800" baseline="0" dirty="0">
              <a:solidFill>
                <a:schemeClr val="bg1"/>
              </a:solidFill>
            </a:endParaRPr>
          </a:p>
        </p:txBody>
      </p:sp>
      <p:pic>
        <p:nvPicPr>
          <p:cNvPr id="8" name="Picture 7" descr="DOSH Footer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57406"/>
            <a:ext cx="12192000" cy="400594"/>
          </a:xfrm>
          <a:prstGeom prst="rect">
            <a:avLst/>
          </a:prstGeom>
        </p:spPr>
      </p:pic>
      <p:sp>
        <p:nvSpPr>
          <p:cNvPr id="5" name="TextBox 4"/>
          <p:cNvSpPr txBox="1"/>
          <p:nvPr/>
        </p:nvSpPr>
        <p:spPr>
          <a:xfrm>
            <a:off x="1117600" y="6490156"/>
            <a:ext cx="10464800" cy="215444"/>
          </a:xfrm>
          <a:prstGeom prst="rect">
            <a:avLst/>
          </a:prstGeom>
          <a:noFill/>
        </p:spPr>
        <p:txBody>
          <a:bodyPr wrap="square" rtlCol="0">
            <a:spAutoFit/>
          </a:bodyPr>
          <a:lstStyle/>
          <a:p>
            <a:pPr algn="ctr"/>
            <a:r>
              <a:rPr lang="en-US" sz="800" baseline="0" dirty="0" smtClean="0">
                <a:solidFill>
                  <a:schemeClr val="bg1"/>
                </a:solidFill>
              </a:rPr>
              <a:t>VPP: The </a:t>
            </a:r>
            <a:r>
              <a:rPr lang="en-US" sz="800" i="1" baseline="0" dirty="0" smtClean="0">
                <a:solidFill>
                  <a:schemeClr val="bg1"/>
                </a:solidFill>
              </a:rPr>
              <a:t>Standard of Excellence </a:t>
            </a:r>
            <a:r>
              <a:rPr lang="en-US" sz="800" baseline="0" dirty="0" smtClean="0">
                <a:solidFill>
                  <a:schemeClr val="bg1"/>
                </a:solidFill>
              </a:rPr>
              <a:t>in Workplace Safety and Health</a:t>
            </a:r>
            <a:endParaRPr lang="en-US" sz="800" baseline="0" dirty="0">
              <a:solidFill>
                <a:schemeClr val="bg1"/>
              </a:solidFill>
            </a:endParaRPr>
          </a:p>
        </p:txBody>
      </p:sp>
      <p:pic>
        <p:nvPicPr>
          <p:cNvPr id="6" name="Picture 5" descr="DOSH Footer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57406"/>
            <a:ext cx="12192000" cy="400594"/>
          </a:xfrm>
          <a:prstGeom prst="rect">
            <a:avLst/>
          </a:prstGeom>
        </p:spPr>
      </p:pic>
    </p:spTree>
    <p:extLst>
      <p:ext uri="{BB962C8B-B14F-4D97-AF65-F5344CB8AC3E}">
        <p14:creationId xmlns:p14="http://schemas.microsoft.com/office/powerpoint/2010/main" val="3614582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533401"/>
            <a:ext cx="10464800" cy="639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325564"/>
            <a:ext cx="10464800" cy="5151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10"/>
          <p:cNvSpPr>
            <a:spLocks noChangeArrowheads="1"/>
          </p:cNvSpPr>
          <p:nvPr/>
        </p:nvSpPr>
        <p:spPr bwMode="auto">
          <a:xfrm>
            <a:off x="0" y="6705600"/>
            <a:ext cx="12192000" cy="152400"/>
          </a:xfrm>
          <a:prstGeom prst="rect">
            <a:avLst/>
          </a:prstGeom>
          <a:solidFill>
            <a:srgbClr val="C41200"/>
          </a:solidFill>
          <a:ln w="9525">
            <a:noFill/>
            <a:miter lim="800000"/>
            <a:headEnd/>
            <a:tailEnd/>
          </a:ln>
          <a:effectLst/>
        </p:spPr>
        <p:txBody>
          <a:bodyPr wrap="none" anchor="ctr"/>
          <a:lstStyle/>
          <a:p>
            <a:endParaRPr lang="en-US" dirty="0">
              <a:solidFill>
                <a:srgbClr val="FF0000"/>
              </a:solidFill>
            </a:endParaRPr>
          </a:p>
        </p:txBody>
      </p:sp>
      <p:sp>
        <p:nvSpPr>
          <p:cNvPr id="5" name="Rectangle 15"/>
          <p:cNvSpPr>
            <a:spLocks noChangeArrowheads="1"/>
          </p:cNvSpPr>
          <p:nvPr userDrawn="1"/>
        </p:nvSpPr>
        <p:spPr bwMode="auto">
          <a:xfrm>
            <a:off x="0" y="0"/>
            <a:ext cx="12192000" cy="6858000"/>
          </a:xfrm>
          <a:prstGeom prst="rect">
            <a:avLst/>
          </a:prstGeom>
          <a:solidFill>
            <a:schemeClr val="accent3">
              <a:lumMod val="95000"/>
            </a:schemeClr>
          </a:solidFill>
          <a:ln w="9525">
            <a:noFill/>
            <a:miter lim="800000"/>
            <a:headEnd/>
            <a:tailEnd/>
          </a:ln>
          <a:effectLst/>
        </p:spPr>
        <p:txBody>
          <a:bodyPr wrap="none" anchor="ctr"/>
          <a:lstStyle/>
          <a:p>
            <a:endParaRPr lang="en-US" dirty="0">
              <a:solidFill>
                <a:srgbClr val="FEEECD"/>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p:titleStyle>
    <p:bodyStyle>
      <a:lvl1pPr marL="342900" indent="-342900" algn="l" rtl="0" eaLnBrk="1" fontAlgn="base" hangingPunct="1">
        <a:spcBef>
          <a:spcPct val="20000"/>
        </a:spcBef>
        <a:spcAft>
          <a:spcPct val="0"/>
        </a:spcAft>
        <a:buClr>
          <a:srgbClr val="005595"/>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5595"/>
        </a:buClr>
        <a:buChar char="–"/>
        <a:defRPr sz="2400">
          <a:solidFill>
            <a:schemeClr val="tx1"/>
          </a:solidFill>
          <a:latin typeface="+mn-lt"/>
        </a:defRPr>
      </a:lvl2pPr>
      <a:lvl3pPr marL="1143000" indent="-228600" algn="l" rtl="0" eaLnBrk="1" fontAlgn="base" hangingPunct="1">
        <a:spcBef>
          <a:spcPct val="20000"/>
        </a:spcBef>
        <a:spcAft>
          <a:spcPct val="0"/>
        </a:spcAft>
        <a:buClr>
          <a:srgbClr val="005595"/>
        </a:buClr>
        <a:buChar char="•"/>
        <a:defRPr sz="2000">
          <a:solidFill>
            <a:schemeClr val="tx1"/>
          </a:solidFill>
          <a:latin typeface="+mn-lt"/>
        </a:defRPr>
      </a:lvl3pPr>
      <a:lvl4pPr marL="1600200" indent="-228600" algn="l" rtl="0" eaLnBrk="1" fontAlgn="base" hangingPunct="1">
        <a:spcBef>
          <a:spcPct val="20000"/>
        </a:spcBef>
        <a:spcAft>
          <a:spcPct val="0"/>
        </a:spcAft>
        <a:buClr>
          <a:srgbClr val="005595"/>
        </a:buClr>
        <a:buChar char="–"/>
        <a:defRPr>
          <a:solidFill>
            <a:schemeClr val="tx1"/>
          </a:solidFill>
          <a:latin typeface="+mn-lt"/>
        </a:defRPr>
      </a:lvl4pPr>
      <a:lvl5pPr marL="2057400" indent="-228600" algn="l" rtl="0" eaLnBrk="1" fontAlgn="base" hangingPunct="1">
        <a:spcBef>
          <a:spcPct val="20000"/>
        </a:spcBef>
        <a:spcAft>
          <a:spcPct val="0"/>
        </a:spcAft>
        <a:buClr>
          <a:srgbClr val="005595"/>
        </a:buClr>
        <a:buChar char="»"/>
        <a:defRPr>
          <a:solidFill>
            <a:schemeClr val="tx1"/>
          </a:solidFill>
          <a:latin typeface="+mn-lt"/>
        </a:defRPr>
      </a:lvl5pPr>
      <a:lvl6pPr marL="2514600" indent="-228600" algn="l" rtl="0" eaLnBrk="1" fontAlgn="base" hangingPunct="1">
        <a:spcBef>
          <a:spcPct val="20000"/>
        </a:spcBef>
        <a:spcAft>
          <a:spcPct val="0"/>
        </a:spcAft>
        <a:buClr>
          <a:srgbClr val="005595"/>
        </a:buClr>
        <a:buChar char="»"/>
        <a:defRPr>
          <a:solidFill>
            <a:schemeClr val="tx1"/>
          </a:solidFill>
          <a:latin typeface="+mn-lt"/>
        </a:defRPr>
      </a:lvl6pPr>
      <a:lvl7pPr marL="2971800" indent="-228600" algn="l" rtl="0" eaLnBrk="1" fontAlgn="base" hangingPunct="1">
        <a:spcBef>
          <a:spcPct val="20000"/>
        </a:spcBef>
        <a:spcAft>
          <a:spcPct val="0"/>
        </a:spcAft>
        <a:buClr>
          <a:srgbClr val="005595"/>
        </a:buClr>
        <a:buChar char="»"/>
        <a:defRPr>
          <a:solidFill>
            <a:schemeClr val="tx1"/>
          </a:solidFill>
          <a:latin typeface="+mn-lt"/>
        </a:defRPr>
      </a:lvl7pPr>
      <a:lvl8pPr marL="3429000" indent="-228600" algn="l" rtl="0" eaLnBrk="1" fontAlgn="base" hangingPunct="1">
        <a:spcBef>
          <a:spcPct val="20000"/>
        </a:spcBef>
        <a:spcAft>
          <a:spcPct val="0"/>
        </a:spcAft>
        <a:buClr>
          <a:srgbClr val="005595"/>
        </a:buClr>
        <a:buChar char="»"/>
        <a:defRPr>
          <a:solidFill>
            <a:schemeClr val="tx1"/>
          </a:solidFill>
          <a:latin typeface="+mn-lt"/>
        </a:defRPr>
      </a:lvl8pPr>
      <a:lvl9pPr marL="3886200" indent="-228600" algn="l" rtl="0" eaLnBrk="1" fontAlgn="base" hangingPunct="1">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 working on computer in home offic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0100" y="1752600"/>
            <a:ext cx="4457700" cy="3657600"/>
          </a:xfrm>
          <a:prstGeom prst="rect">
            <a:avLst/>
          </a:prstGeom>
        </p:spPr>
      </p:pic>
      <p:sp>
        <p:nvSpPr>
          <p:cNvPr id="5" name="Text Placeholder 4"/>
          <p:cNvSpPr>
            <a:spLocks noGrp="1"/>
          </p:cNvSpPr>
          <p:nvPr>
            <p:ph type="body" sz="quarter" idx="10"/>
          </p:nvPr>
        </p:nvSpPr>
        <p:spPr>
          <a:xfrm>
            <a:off x="6019800" y="3200400"/>
            <a:ext cx="3124200" cy="1600200"/>
          </a:xfrm>
        </p:spPr>
        <p:txBody>
          <a:bodyPr/>
          <a:lstStyle/>
          <a:p>
            <a:r>
              <a:rPr lang="en-US" dirty="0" smtClean="0"/>
              <a:t>Getting comfortable in your home office</a:t>
            </a:r>
            <a:endParaRPr lang="en-US" dirty="0"/>
          </a:p>
        </p:txBody>
      </p:sp>
      <p:sp>
        <p:nvSpPr>
          <p:cNvPr id="4" name="Title 3"/>
          <p:cNvSpPr>
            <a:spLocks noGrp="1"/>
          </p:cNvSpPr>
          <p:nvPr>
            <p:ph type="title"/>
          </p:nvPr>
        </p:nvSpPr>
        <p:spPr>
          <a:xfrm>
            <a:off x="6019800" y="2133600"/>
            <a:ext cx="4572000" cy="639763"/>
          </a:xfrm>
        </p:spPr>
        <p:txBody>
          <a:bodyPr/>
          <a:lstStyle/>
          <a:p>
            <a:r>
              <a:rPr lang="en-US" dirty="0" smtClean="0"/>
              <a:t>Ergonomics for remote workers</a:t>
            </a:r>
            <a:endParaRPr lang="en-US" dirty="0"/>
          </a:p>
        </p:txBody>
      </p:sp>
    </p:spTree>
    <p:custDataLst>
      <p:tags r:id="rId1"/>
    </p:custDataLst>
    <p:extLst>
      <p:ext uri="{BB962C8B-B14F-4D97-AF65-F5344CB8AC3E}">
        <p14:creationId xmlns:p14="http://schemas.microsoft.com/office/powerpoint/2010/main" val="3083171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oman working at a computer while standing. The keyboard, mouse and monitors have been raised up on stacked boxes."/>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992097" y="1295401"/>
            <a:ext cx="4114669" cy="4924269"/>
          </a:xfrm>
          <a:prstGeom prst="rect">
            <a:avLst/>
          </a:prstGeom>
          <a:noFill/>
          <a:extLst>
            <a:ext uri="{909E8E84-426E-40DD-AFC4-6F175D3DCCD1}">
              <a14:hiddenFill xmlns:a14="http://schemas.microsoft.com/office/drawing/2010/main">
                <a:solidFill>
                  <a:srgbClr val="FFFFFF"/>
                </a:solidFill>
              </a14:hiddenFill>
            </a:ext>
          </a:extLst>
        </p:spPr>
      </p:pic>
      <p:sp>
        <p:nvSpPr>
          <p:cNvPr id="9" name="Line Callout 1 (Border and Accent Bar) 8" descr="Line pointing to computer monitor"/>
          <p:cNvSpPr/>
          <p:nvPr/>
        </p:nvSpPr>
        <p:spPr>
          <a:xfrm>
            <a:off x="9144000" y="1447800"/>
            <a:ext cx="1752600" cy="1524000"/>
          </a:xfrm>
          <a:prstGeom prst="accentBorderCallout1">
            <a:avLst>
              <a:gd name="adj1" fmla="val 18750"/>
              <a:gd name="adj2" fmla="val -8333"/>
              <a:gd name="adj3" fmla="val 26171"/>
              <a:gd name="adj4" fmla="val -84189"/>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Top of screen at eye level</a:t>
            </a:r>
            <a:endParaRPr lang="en-US" sz="2400" dirty="0"/>
          </a:p>
        </p:txBody>
      </p:sp>
      <p:sp>
        <p:nvSpPr>
          <p:cNvPr id="11" name="Line Callout 1 (Border and Accent Bar) 10" descr="Line pointing to worker's eyes"/>
          <p:cNvSpPr/>
          <p:nvPr/>
        </p:nvSpPr>
        <p:spPr>
          <a:xfrm flipH="1">
            <a:off x="2002363" y="1371600"/>
            <a:ext cx="1752600" cy="1981200"/>
          </a:xfrm>
          <a:prstGeom prst="accentBorderCallout1">
            <a:avLst>
              <a:gd name="adj1" fmla="val 18750"/>
              <a:gd name="adj2" fmla="val -8333"/>
              <a:gd name="adj3" fmla="val 26171"/>
              <a:gd name="adj4" fmla="val -84189"/>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Eyes at least 18 inches from monitor</a:t>
            </a:r>
            <a:endParaRPr lang="en-US" sz="2400" dirty="0"/>
          </a:p>
        </p:txBody>
      </p:sp>
      <p:sp>
        <p:nvSpPr>
          <p:cNvPr id="10" name="Line Callout 1 (Border and Accent Bar) 9" descr="Line pointing to worker's elbow"/>
          <p:cNvSpPr/>
          <p:nvPr/>
        </p:nvSpPr>
        <p:spPr>
          <a:xfrm flipH="1">
            <a:off x="1104900" y="3962400"/>
            <a:ext cx="2057400" cy="1219200"/>
          </a:xfrm>
          <a:prstGeom prst="accentBorderCallout1">
            <a:avLst>
              <a:gd name="adj1" fmla="val 18750"/>
              <a:gd name="adj2" fmla="val -8333"/>
              <a:gd name="adj3" fmla="val 26171"/>
              <a:gd name="adj4" fmla="val -84189"/>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Keyboard and mouse at elbow level</a:t>
            </a:r>
            <a:endParaRPr lang="en-US" sz="2400" dirty="0"/>
          </a:p>
        </p:txBody>
      </p:sp>
      <p:sp>
        <p:nvSpPr>
          <p:cNvPr id="12" name="Line Callout 1 (Border and Accent Bar) 11" descr="Line pointing to stack of boxes"/>
          <p:cNvSpPr/>
          <p:nvPr/>
        </p:nvSpPr>
        <p:spPr>
          <a:xfrm>
            <a:off x="9220200" y="3352800"/>
            <a:ext cx="1752600" cy="1219200"/>
          </a:xfrm>
          <a:prstGeom prst="accentBorderCallout1">
            <a:avLst>
              <a:gd name="adj1" fmla="val 18750"/>
              <a:gd name="adj2" fmla="val -8333"/>
              <a:gd name="adj3" fmla="val 26171"/>
              <a:gd name="adj4" fmla="val -84189"/>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Make sure it’s stable!</a:t>
            </a:r>
            <a:endParaRPr lang="en-US" sz="2400" dirty="0"/>
          </a:p>
        </p:txBody>
      </p:sp>
      <p:sp>
        <p:nvSpPr>
          <p:cNvPr id="6" name="Title 5"/>
          <p:cNvSpPr>
            <a:spLocks noGrp="1"/>
          </p:cNvSpPr>
          <p:nvPr>
            <p:ph type="title"/>
          </p:nvPr>
        </p:nvSpPr>
        <p:spPr>
          <a:xfrm>
            <a:off x="1117600" y="457200"/>
            <a:ext cx="10464800" cy="639763"/>
          </a:xfrm>
        </p:spPr>
        <p:txBody>
          <a:bodyPr/>
          <a:lstStyle/>
          <a:p>
            <a:r>
              <a:rPr lang="en-US" dirty="0" smtClean="0"/>
              <a:t>Standing some of the time may take creativity</a:t>
            </a:r>
            <a:endParaRPr lang="en-US" dirty="0"/>
          </a:p>
        </p:txBody>
      </p:sp>
    </p:spTree>
    <p:custDataLst>
      <p:tags r:id="rId1"/>
    </p:custDataLst>
    <p:extLst>
      <p:ext uri="{BB962C8B-B14F-4D97-AF65-F5344CB8AC3E}">
        <p14:creationId xmlns:p14="http://schemas.microsoft.com/office/powerpoint/2010/main" val="35111238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to stand when not using the computer</a:t>
            </a:r>
            <a:endParaRPr lang="en-US" dirty="0"/>
          </a:p>
        </p:txBody>
      </p:sp>
      <p:pic>
        <p:nvPicPr>
          <p:cNvPr id="3" name="Content Placeholder 2" descr="Woman talking on cell phone, holding a green apple, while standing in front of her laptop."/>
          <p:cNvPicPr>
            <a:picLocks noGrp="1" noChangeAspect="1"/>
          </p:cNvPicPr>
          <p:nvPr>
            <p:ph idx="10"/>
          </p:nvPr>
        </p:nvPicPr>
        <p:blipFill>
          <a:blip r:embed="rId4" cstate="screen">
            <a:extLst>
              <a:ext uri="{28A0092B-C50C-407E-A947-70E740481C1C}">
                <a14:useLocalDpi xmlns:a14="http://schemas.microsoft.com/office/drawing/2010/main"/>
              </a:ext>
            </a:extLst>
          </a:blip>
          <a:stretch>
            <a:fillRect/>
          </a:stretch>
        </p:blipFill>
        <p:spPr>
          <a:xfrm>
            <a:off x="3002831" y="1676400"/>
            <a:ext cx="6694337" cy="4465638"/>
          </a:xfrm>
        </p:spPr>
      </p:pic>
    </p:spTree>
    <p:custDataLst>
      <p:tags r:id="rId1"/>
    </p:custDataLst>
    <p:extLst>
      <p:ext uri="{BB962C8B-B14F-4D97-AF65-F5344CB8AC3E}">
        <p14:creationId xmlns:p14="http://schemas.microsoft.com/office/powerpoint/2010/main" val="322965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headset can help with head and neck posture</a:t>
            </a:r>
            <a:endParaRPr lang="en-US" dirty="0"/>
          </a:p>
        </p:txBody>
      </p:sp>
      <p:pic>
        <p:nvPicPr>
          <p:cNvPr id="4" name="Content Placeholder 3" descr="Man typing on computer while talking on a headset."/>
          <p:cNvPicPr>
            <a:picLocks noGrp="1" noChangeAspect="1"/>
          </p:cNvPicPr>
          <p:nvPr>
            <p:ph idx="10"/>
          </p:nvPr>
        </p:nvPicPr>
        <p:blipFill>
          <a:blip r:embed="rId4" cstate="screen">
            <a:extLst>
              <a:ext uri="{28A0092B-C50C-407E-A947-70E740481C1C}">
                <a14:useLocalDpi xmlns:a14="http://schemas.microsoft.com/office/drawing/2010/main"/>
              </a:ext>
            </a:extLst>
          </a:blip>
          <a:stretch>
            <a:fillRect/>
          </a:stretch>
        </p:blipFill>
        <p:spPr>
          <a:xfrm>
            <a:off x="3002455" y="1676400"/>
            <a:ext cx="6695089" cy="4465638"/>
          </a:xfrm>
        </p:spPr>
      </p:pic>
    </p:spTree>
    <p:custDataLst>
      <p:tags r:id="rId1"/>
    </p:custDataLst>
    <p:extLst>
      <p:ext uri="{BB962C8B-B14F-4D97-AF65-F5344CB8AC3E}">
        <p14:creationId xmlns:p14="http://schemas.microsoft.com/office/powerpoint/2010/main" val="2022196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man taking a brisk walk in natur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9200" y="1644193"/>
            <a:ext cx="6514801" cy="4343453"/>
          </a:xfrm>
          <a:prstGeom prst="rect">
            <a:avLst/>
          </a:prstGeom>
        </p:spPr>
      </p:pic>
      <p:sp>
        <p:nvSpPr>
          <p:cNvPr id="3" name="Content Placeholder 2"/>
          <p:cNvSpPr>
            <a:spLocks noGrp="1"/>
          </p:cNvSpPr>
          <p:nvPr>
            <p:ph idx="10"/>
          </p:nvPr>
        </p:nvSpPr>
        <p:spPr>
          <a:xfrm>
            <a:off x="457200" y="1676401"/>
            <a:ext cx="4343400" cy="4465637"/>
          </a:xfrm>
        </p:spPr>
        <p:txBody>
          <a:bodyPr/>
          <a:lstStyle/>
          <a:p>
            <a:r>
              <a:rPr lang="en-US" dirty="0" smtClean="0"/>
              <a:t>Change position often</a:t>
            </a:r>
          </a:p>
          <a:p>
            <a:r>
              <a:rPr lang="en-US" dirty="0" smtClean="0"/>
              <a:t>Take a short break every hour or so</a:t>
            </a:r>
          </a:p>
          <a:p>
            <a:r>
              <a:rPr lang="en-US" dirty="0" smtClean="0"/>
              <a:t>Go for a walk on longer breaks</a:t>
            </a:r>
            <a:endParaRPr lang="en-US" dirty="0"/>
          </a:p>
        </p:txBody>
      </p:sp>
      <p:sp>
        <p:nvSpPr>
          <p:cNvPr id="2" name="Title 1"/>
          <p:cNvSpPr>
            <a:spLocks noGrp="1"/>
          </p:cNvSpPr>
          <p:nvPr>
            <p:ph type="title"/>
          </p:nvPr>
        </p:nvSpPr>
        <p:spPr/>
        <p:txBody>
          <a:bodyPr/>
          <a:lstStyle/>
          <a:p>
            <a:r>
              <a:rPr lang="en-US" dirty="0" smtClean="0"/>
              <a:t>Healthy habits</a:t>
            </a:r>
            <a:endParaRPr lang="en-US" dirty="0"/>
          </a:p>
        </p:txBody>
      </p:sp>
    </p:spTree>
    <p:custDataLst>
      <p:tags r:id="rId1"/>
    </p:custDataLst>
    <p:extLst>
      <p:ext uri="{BB962C8B-B14F-4D97-AF65-F5344CB8AC3E}">
        <p14:creationId xmlns:p14="http://schemas.microsoft.com/office/powerpoint/2010/main" val="2276840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Objectives</a:t>
            </a:r>
            <a:endParaRPr lang="en-US" dirty="0"/>
          </a:p>
        </p:txBody>
      </p:sp>
      <p:sp>
        <p:nvSpPr>
          <p:cNvPr id="5" name="Content Placeholder"/>
          <p:cNvSpPr>
            <a:spLocks noGrp="1"/>
          </p:cNvSpPr>
          <p:nvPr>
            <p:ph idx="10"/>
          </p:nvPr>
        </p:nvSpPr>
        <p:spPr/>
        <p:txBody>
          <a:bodyPr/>
          <a:lstStyle/>
          <a:p>
            <a:r>
              <a:rPr lang="en-US" dirty="0" smtClean="0"/>
              <a:t>Set up a home office for comfort and productivity.</a:t>
            </a:r>
          </a:p>
          <a:p>
            <a:r>
              <a:rPr lang="en-US" dirty="0" smtClean="0"/>
              <a:t>Try out options to sitting at a desk in order to vary your posture.</a:t>
            </a:r>
          </a:p>
          <a:p>
            <a:r>
              <a:rPr lang="en-US" dirty="0" smtClean="0"/>
              <a:t>Use healthy habits for wellness when working at home.</a:t>
            </a:r>
            <a:endParaRPr lang="en-US" dirty="0"/>
          </a:p>
        </p:txBody>
      </p:sp>
    </p:spTree>
    <p:custDataLst>
      <p:tags r:id="rId1"/>
    </p:custDataLst>
    <p:extLst>
      <p:ext uri="{BB962C8B-B14F-4D97-AF65-F5344CB8AC3E}">
        <p14:creationId xmlns:p14="http://schemas.microsoft.com/office/powerpoint/2010/main" val="2287982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 working at desk in a comfortable posture."/>
          <p:cNvPicPr>
            <a:picLocks noGrp="1" noChangeAspect="1"/>
          </p:cNvPicPr>
          <p:nvPr>
            <p:ph idx="10"/>
          </p:nvPr>
        </p:nvPicPr>
        <p:blipFill rotWithShape="1">
          <a:blip r:embed="rId4" cstate="screen">
            <a:extLst>
              <a:ext uri="{28A0092B-C50C-407E-A947-70E740481C1C}">
                <a14:useLocalDpi xmlns:a14="http://schemas.microsoft.com/office/drawing/2010/main"/>
              </a:ext>
            </a:extLst>
          </a:blip>
          <a:srcRect/>
          <a:stretch/>
        </p:blipFill>
        <p:spPr>
          <a:xfrm>
            <a:off x="4191000" y="1524000"/>
            <a:ext cx="3810000" cy="4800581"/>
          </a:xfrm>
          <a:prstGeom prst="rect">
            <a:avLst/>
          </a:prstGeom>
        </p:spPr>
      </p:pic>
      <p:sp>
        <p:nvSpPr>
          <p:cNvPr id="8" name="Line Callout 1 (Border and Accent Bar) 7" descr="Line pointing to worker's head"/>
          <p:cNvSpPr/>
          <p:nvPr/>
        </p:nvSpPr>
        <p:spPr>
          <a:xfrm>
            <a:off x="7028873" y="1043782"/>
            <a:ext cx="1600200" cy="1066800"/>
          </a:xfrm>
          <a:prstGeom prst="accentBorderCallout1">
            <a:avLst>
              <a:gd name="adj1" fmla="val 18750"/>
              <a:gd name="adj2" fmla="val -8333"/>
              <a:gd name="adj3" fmla="val 82197"/>
              <a:gd name="adj4" fmla="val -80469"/>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Head level</a:t>
            </a:r>
            <a:endParaRPr lang="en-US" sz="2400" dirty="0"/>
          </a:p>
        </p:txBody>
      </p:sp>
      <p:sp>
        <p:nvSpPr>
          <p:cNvPr id="6" name="Line Callout 1 (Border and Accent Bar) 5" descr="Line pointing to worker's shoulders"/>
          <p:cNvSpPr/>
          <p:nvPr/>
        </p:nvSpPr>
        <p:spPr>
          <a:xfrm flipH="1">
            <a:off x="2286000" y="1981200"/>
            <a:ext cx="1600200" cy="1066800"/>
          </a:xfrm>
          <a:prstGeom prst="accentBorderCallout1">
            <a:avLst>
              <a:gd name="adj1" fmla="val 18750"/>
              <a:gd name="adj2" fmla="val -8333"/>
              <a:gd name="adj3" fmla="val 67071"/>
              <a:gd name="adj4" fmla="val -74904"/>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Shoulders relaxed</a:t>
            </a:r>
            <a:endParaRPr lang="en-US" sz="2400" dirty="0"/>
          </a:p>
        </p:txBody>
      </p:sp>
      <p:sp>
        <p:nvSpPr>
          <p:cNvPr id="7" name="Line Callout 1 (Border and Accent Bar) 6" descr="Line pointing to worker's back against an office chair"/>
          <p:cNvSpPr/>
          <p:nvPr/>
        </p:nvSpPr>
        <p:spPr>
          <a:xfrm flipH="1">
            <a:off x="2133600" y="3390890"/>
            <a:ext cx="1600200" cy="1066800"/>
          </a:xfrm>
          <a:prstGeom prst="accentBorderCallout1">
            <a:avLst>
              <a:gd name="adj1" fmla="val 18750"/>
              <a:gd name="adj2" fmla="val -8333"/>
              <a:gd name="adj3" fmla="val 35357"/>
              <a:gd name="adj4" fmla="val -72047"/>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Low back supported</a:t>
            </a:r>
            <a:endParaRPr lang="en-US" sz="2400" dirty="0"/>
          </a:p>
        </p:txBody>
      </p:sp>
      <p:sp>
        <p:nvSpPr>
          <p:cNvPr id="9" name="Line Callout 1 (Border and Accent Bar) 8" descr="Line pointing to worker's wrists"/>
          <p:cNvSpPr/>
          <p:nvPr/>
        </p:nvSpPr>
        <p:spPr>
          <a:xfrm>
            <a:off x="7620000" y="2567782"/>
            <a:ext cx="1600200" cy="1066800"/>
          </a:xfrm>
          <a:prstGeom prst="accentBorderCallout1">
            <a:avLst>
              <a:gd name="adj1" fmla="val 18750"/>
              <a:gd name="adj2" fmla="val -8333"/>
              <a:gd name="adj3" fmla="val 90855"/>
              <a:gd name="adj4" fmla="val -70079"/>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Wrists straight</a:t>
            </a:r>
            <a:endParaRPr lang="en-US" sz="2400" dirty="0"/>
          </a:p>
        </p:txBody>
      </p:sp>
      <p:sp>
        <p:nvSpPr>
          <p:cNvPr id="10" name="Line Callout 1 (Border and Accent Bar) 9" descr="Line pointing to worker's feet. "/>
          <p:cNvSpPr/>
          <p:nvPr/>
        </p:nvSpPr>
        <p:spPr>
          <a:xfrm>
            <a:off x="8629073" y="5181600"/>
            <a:ext cx="1600200" cy="1066800"/>
          </a:xfrm>
          <a:prstGeom prst="accentBorderCallout1">
            <a:avLst>
              <a:gd name="adj1" fmla="val 18750"/>
              <a:gd name="adj2" fmla="val -8333"/>
              <a:gd name="adj3" fmla="val 73539"/>
              <a:gd name="adj4" fmla="val -79891"/>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Feet supported</a:t>
            </a:r>
            <a:endParaRPr lang="en-US" sz="2400" dirty="0"/>
          </a:p>
        </p:txBody>
      </p:sp>
      <p:sp>
        <p:nvSpPr>
          <p:cNvPr id="2" name="Title 1"/>
          <p:cNvSpPr>
            <a:spLocks noGrp="1"/>
          </p:cNvSpPr>
          <p:nvPr>
            <p:ph type="title"/>
          </p:nvPr>
        </p:nvSpPr>
        <p:spPr>
          <a:xfrm>
            <a:off x="1117600" y="304800"/>
            <a:ext cx="10464800" cy="639763"/>
          </a:xfrm>
        </p:spPr>
        <p:txBody>
          <a:bodyPr/>
          <a:lstStyle/>
          <a:p>
            <a:r>
              <a:rPr lang="en-US" dirty="0" smtClean="0"/>
              <a:t>An ergonomic set up at home is the same as at work</a:t>
            </a:r>
            <a:endParaRPr lang="en-US" dirty="0"/>
          </a:p>
        </p:txBody>
      </p:sp>
    </p:spTree>
    <p:custDataLst>
      <p:tags r:id="rId1"/>
    </p:custDataLst>
    <p:extLst>
      <p:ext uri="{BB962C8B-B14F-4D97-AF65-F5344CB8AC3E}">
        <p14:creationId xmlns:p14="http://schemas.microsoft.com/office/powerpoint/2010/main" val="76501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n sitting on a hard chair and typing on a laptop on the kitchen table."/>
          <p:cNvPicPr>
            <a:picLocks noGrp="1" noChangeAspect="1"/>
          </p:cNvPicPr>
          <p:nvPr>
            <p:ph idx="10"/>
          </p:nvPr>
        </p:nvPicPr>
        <p:blipFill>
          <a:blip r:embed="rId4" cstate="screen">
            <a:extLst>
              <a:ext uri="{28A0092B-C50C-407E-A947-70E740481C1C}">
                <a14:useLocalDpi xmlns:a14="http://schemas.microsoft.com/office/drawing/2010/main"/>
              </a:ext>
            </a:extLst>
          </a:blip>
          <a:stretch>
            <a:fillRect/>
          </a:stretch>
        </p:blipFill>
        <p:spPr>
          <a:xfrm>
            <a:off x="2895600" y="1828800"/>
            <a:ext cx="5257800" cy="3943350"/>
          </a:xfrm>
        </p:spPr>
      </p:pic>
      <p:sp>
        <p:nvSpPr>
          <p:cNvPr id="9" name="Line Callout 1 (Border and Accent Bar) 8" descr="line pointing to the top left corner of a laptop screen"/>
          <p:cNvSpPr/>
          <p:nvPr/>
        </p:nvSpPr>
        <p:spPr>
          <a:xfrm flipH="1">
            <a:off x="1447800" y="2286000"/>
            <a:ext cx="1600200" cy="1066800"/>
          </a:xfrm>
          <a:prstGeom prst="accentBorderCallout1">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Screen too </a:t>
            </a:r>
            <a:r>
              <a:rPr lang="en-US" sz="2400" dirty="0" smtClean="0"/>
              <a:t>low</a:t>
            </a:r>
            <a:endParaRPr lang="en-US" sz="2400" dirty="0"/>
          </a:p>
        </p:txBody>
      </p:sp>
      <p:sp>
        <p:nvSpPr>
          <p:cNvPr id="10" name="Line Callout 1 (Border and Accent Bar) 9" descr="line pointing to a laptop keyboard"/>
          <p:cNvSpPr/>
          <p:nvPr/>
        </p:nvSpPr>
        <p:spPr>
          <a:xfrm flipH="1">
            <a:off x="1617980" y="4607560"/>
            <a:ext cx="1600200" cy="1066800"/>
          </a:xfrm>
          <a:prstGeom prst="accentBorderCallout1">
            <a:avLst>
              <a:gd name="adj1" fmla="val 18750"/>
              <a:gd name="adj2" fmla="val -8333"/>
              <a:gd name="adj3" fmla="val 1071"/>
              <a:gd name="adj4" fmla="val -82143"/>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Keyboard too high</a:t>
            </a:r>
            <a:endParaRPr lang="en-US" sz="2400" dirty="0"/>
          </a:p>
        </p:txBody>
      </p:sp>
      <p:sp>
        <p:nvSpPr>
          <p:cNvPr id="11" name="Line Callout 1 (Border and Accent Bar) 10" descr="Line pointing to a stool with no back support"/>
          <p:cNvSpPr/>
          <p:nvPr/>
        </p:nvSpPr>
        <p:spPr>
          <a:xfrm>
            <a:off x="8382000" y="4038600"/>
            <a:ext cx="1600200" cy="1066800"/>
          </a:xfrm>
          <a:prstGeom prst="accentBorderCallout1">
            <a:avLst>
              <a:gd name="adj1" fmla="val 18750"/>
              <a:gd name="adj2" fmla="val -8333"/>
              <a:gd name="adj3" fmla="val 98214"/>
              <a:gd name="adj4" fmla="val -415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No back support</a:t>
            </a:r>
            <a:endParaRPr lang="en-US" sz="2400" dirty="0"/>
          </a:p>
        </p:txBody>
      </p:sp>
      <p:sp>
        <p:nvSpPr>
          <p:cNvPr id="12" name="Line Callout 1 (Border and Accent Bar) 11" descr="Line pointing to a table's hard edge"/>
          <p:cNvSpPr/>
          <p:nvPr/>
        </p:nvSpPr>
        <p:spPr>
          <a:xfrm flipH="1">
            <a:off x="4085590" y="5238750"/>
            <a:ext cx="1600200" cy="1066800"/>
          </a:xfrm>
          <a:prstGeom prst="accentBorderCallout1">
            <a:avLst>
              <a:gd name="adj1" fmla="val 18750"/>
              <a:gd name="adj2" fmla="val -8333"/>
              <a:gd name="adj3" fmla="val -25596"/>
              <a:gd name="adj4" fmla="val -33889"/>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Hard edge</a:t>
            </a:r>
            <a:endParaRPr lang="en-US" sz="2400" dirty="0"/>
          </a:p>
        </p:txBody>
      </p:sp>
      <p:sp>
        <p:nvSpPr>
          <p:cNvPr id="2" name="Title 1"/>
          <p:cNvSpPr>
            <a:spLocks noGrp="1"/>
          </p:cNvSpPr>
          <p:nvPr>
            <p:ph type="title"/>
          </p:nvPr>
        </p:nvSpPr>
        <p:spPr/>
        <p:txBody>
          <a:bodyPr/>
          <a:lstStyle/>
          <a:p>
            <a:r>
              <a:rPr lang="en-US" dirty="0" smtClean="0"/>
              <a:t>What’s wrong with a laptop at the kitchen table?</a:t>
            </a:r>
            <a:endParaRPr lang="en-US" dirty="0"/>
          </a:p>
        </p:txBody>
      </p:sp>
    </p:spTree>
    <p:custDataLst>
      <p:tags r:id="rId1"/>
    </p:custDataLst>
    <p:extLst>
      <p:ext uri="{BB962C8B-B14F-4D97-AF65-F5344CB8AC3E}">
        <p14:creationId xmlns:p14="http://schemas.microsoft.com/office/powerpoint/2010/main" val="1911176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 sitting on a couch leaning forward to type on a laptop sitting on an ottoman."/>
          <p:cNvPicPr>
            <a:picLocks noGrp="1" noChangeAspect="1"/>
          </p:cNvPicPr>
          <p:nvPr>
            <p:ph idx="10"/>
          </p:nvPr>
        </p:nvPicPr>
        <p:blipFill>
          <a:blip r:embed="rId4" cstate="screen">
            <a:extLst>
              <a:ext uri="{28A0092B-C50C-407E-A947-70E740481C1C}">
                <a14:useLocalDpi xmlns:a14="http://schemas.microsoft.com/office/drawing/2010/main"/>
              </a:ext>
            </a:extLst>
          </a:blip>
          <a:stretch>
            <a:fillRect/>
          </a:stretch>
        </p:blipFill>
        <p:spPr>
          <a:xfrm>
            <a:off x="3372908" y="1676400"/>
            <a:ext cx="5954184" cy="4465638"/>
          </a:xfrm>
        </p:spPr>
      </p:pic>
      <p:sp>
        <p:nvSpPr>
          <p:cNvPr id="6" name="Line Callout 1 (Border and Accent Bar) 5" descr="Line pointing to worker 's back while the worker is sitting on the couch slumped over typing on a small laptop."/>
          <p:cNvSpPr/>
          <p:nvPr/>
        </p:nvSpPr>
        <p:spPr>
          <a:xfrm flipH="1">
            <a:off x="2438400" y="2209800"/>
            <a:ext cx="1600200" cy="1066800"/>
          </a:xfrm>
          <a:prstGeom prst="accentBorderCallout1">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Slumped posture</a:t>
            </a:r>
            <a:endParaRPr lang="en-US" sz="2400" dirty="0"/>
          </a:p>
        </p:txBody>
      </p:sp>
      <p:sp>
        <p:nvSpPr>
          <p:cNvPr id="7" name="Line Callout 1 (Border and Accent Bar) 6" descr="Line pointing to worker's head that's tipped down awkardly looking at a laptop"/>
          <p:cNvSpPr/>
          <p:nvPr/>
        </p:nvSpPr>
        <p:spPr>
          <a:xfrm>
            <a:off x="7086600" y="1371600"/>
            <a:ext cx="1905000" cy="1066800"/>
          </a:xfrm>
          <a:prstGeom prst="accentBorderCallout1">
            <a:avLst>
              <a:gd name="adj1" fmla="val 18750"/>
              <a:gd name="adj2" fmla="val -8333"/>
              <a:gd name="adj3" fmla="val 98214"/>
              <a:gd name="adj4" fmla="val -415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Head tipped down</a:t>
            </a:r>
            <a:endParaRPr lang="en-US" sz="2400" dirty="0"/>
          </a:p>
        </p:txBody>
      </p:sp>
      <p:sp>
        <p:nvSpPr>
          <p:cNvPr id="2" name="Title 1"/>
          <p:cNvSpPr>
            <a:spLocks noGrp="1"/>
          </p:cNvSpPr>
          <p:nvPr>
            <p:ph type="title"/>
          </p:nvPr>
        </p:nvSpPr>
        <p:spPr/>
        <p:txBody>
          <a:bodyPr/>
          <a:lstStyle/>
          <a:p>
            <a:r>
              <a:rPr lang="en-US" dirty="0" smtClean="0"/>
              <a:t>The couch may not be any better</a:t>
            </a:r>
            <a:endParaRPr lang="en-US" dirty="0"/>
          </a:p>
        </p:txBody>
      </p:sp>
    </p:spTree>
    <p:custDataLst>
      <p:tags r:id="rId1"/>
    </p:custDataLst>
    <p:extLst>
      <p:ext uri="{BB962C8B-B14F-4D97-AF65-F5344CB8AC3E}">
        <p14:creationId xmlns:p14="http://schemas.microsoft.com/office/powerpoint/2010/main" val="100717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 working at a desk in a home office with a keyboard and mouse plugged into the laptop. The laptop has been raised up so that the screen is just below eye level."/>
          <p:cNvPicPr>
            <a:picLocks noGrp="1" noChangeAspect="1"/>
          </p:cNvPicPr>
          <p:nvPr>
            <p:ph idx="10"/>
          </p:nvPr>
        </p:nvPicPr>
        <p:blipFill>
          <a:blip r:embed="rId4" cstate="screen">
            <a:extLst>
              <a:ext uri="{28A0092B-C50C-407E-A947-70E740481C1C}">
                <a14:useLocalDpi xmlns:a14="http://schemas.microsoft.com/office/drawing/2010/main"/>
              </a:ext>
            </a:extLst>
          </a:blip>
          <a:stretch>
            <a:fillRect/>
          </a:stretch>
        </p:blipFill>
        <p:spPr>
          <a:xfrm>
            <a:off x="3372908" y="1447800"/>
            <a:ext cx="5954184" cy="4465638"/>
          </a:xfrm>
        </p:spPr>
      </p:pic>
      <p:sp>
        <p:nvSpPr>
          <p:cNvPr id="6" name="Line Callout 1 (Border and Accent Bar) 5" descr="Line pointing to desk chair with lower back support"/>
          <p:cNvSpPr/>
          <p:nvPr/>
        </p:nvSpPr>
        <p:spPr>
          <a:xfrm flipH="1">
            <a:off x="1371600" y="1676400"/>
            <a:ext cx="1600200" cy="1524000"/>
          </a:xfrm>
          <a:prstGeom prst="accentBorderCallout1">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Desk chair with low back support</a:t>
            </a:r>
            <a:endParaRPr lang="en-US" sz="2400" dirty="0"/>
          </a:p>
        </p:txBody>
      </p:sp>
      <p:sp>
        <p:nvSpPr>
          <p:cNvPr id="7" name="Line Callout 1 (Border and Accent Bar) 6" descr="Line pointing to edge of the table that worker's computer is on"/>
          <p:cNvSpPr/>
          <p:nvPr/>
        </p:nvSpPr>
        <p:spPr>
          <a:xfrm flipH="1">
            <a:off x="1572154" y="4267200"/>
            <a:ext cx="1600200" cy="1524000"/>
          </a:xfrm>
          <a:prstGeom prst="accentBorderCallout1">
            <a:avLst>
              <a:gd name="adj1" fmla="val 18750"/>
              <a:gd name="adj2" fmla="val -8333"/>
              <a:gd name="adj3" fmla="val 57167"/>
              <a:gd name="adj4" fmla="val -1215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Table close to elbow height</a:t>
            </a:r>
            <a:endParaRPr lang="en-US" sz="2400" dirty="0"/>
          </a:p>
        </p:txBody>
      </p:sp>
      <p:sp>
        <p:nvSpPr>
          <p:cNvPr id="8" name="Line Callout 1 (Border and Accent Bar) 7" descr="Line pointing to full-size computer keyboard plugged into laptop."/>
          <p:cNvSpPr/>
          <p:nvPr/>
        </p:nvSpPr>
        <p:spPr>
          <a:xfrm>
            <a:off x="6934200" y="4876800"/>
            <a:ext cx="1600200" cy="1524000"/>
          </a:xfrm>
          <a:prstGeom prst="accentBorderCallout1">
            <a:avLst>
              <a:gd name="adj1" fmla="val 18750"/>
              <a:gd name="adj2" fmla="val -8333"/>
              <a:gd name="adj3" fmla="val -16167"/>
              <a:gd name="adj4" fmla="val -45317"/>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Full size mouse and keyboard</a:t>
            </a:r>
            <a:endParaRPr lang="en-US" sz="2400" dirty="0"/>
          </a:p>
        </p:txBody>
      </p:sp>
      <p:sp>
        <p:nvSpPr>
          <p:cNvPr id="9" name="Line Callout 1 (Border and Accent Bar) 8" descr="Line pointing to laptop screen"/>
          <p:cNvSpPr/>
          <p:nvPr/>
        </p:nvSpPr>
        <p:spPr>
          <a:xfrm>
            <a:off x="9829800" y="1729582"/>
            <a:ext cx="2082588" cy="1166018"/>
          </a:xfrm>
          <a:prstGeom prst="accentBorderCallout1">
            <a:avLst>
              <a:gd name="adj1" fmla="val 18750"/>
              <a:gd name="adj2" fmla="val -8333"/>
              <a:gd name="adj3" fmla="val 104201"/>
              <a:gd name="adj4" fmla="val -69386"/>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a:t>
            </a:r>
            <a:r>
              <a:rPr lang="en-US" sz="2400" dirty="0" smtClean="0"/>
              <a:t>creen closer to eye level</a:t>
            </a:r>
            <a:endParaRPr lang="en-US" sz="2400" dirty="0"/>
          </a:p>
        </p:txBody>
      </p:sp>
      <p:sp>
        <p:nvSpPr>
          <p:cNvPr id="2" name="Title 1"/>
          <p:cNvSpPr>
            <a:spLocks noGrp="1"/>
          </p:cNvSpPr>
          <p:nvPr>
            <p:ph type="title"/>
          </p:nvPr>
        </p:nvSpPr>
        <p:spPr/>
        <p:txBody>
          <a:bodyPr/>
          <a:lstStyle/>
          <a:p>
            <a:r>
              <a:rPr lang="en-US" dirty="0" smtClean="0"/>
              <a:t>A better set up</a:t>
            </a:r>
            <a:endParaRPr lang="en-US" dirty="0"/>
          </a:p>
        </p:txBody>
      </p:sp>
    </p:spTree>
    <p:custDataLst>
      <p:tags r:id="rId1"/>
    </p:custDataLst>
    <p:extLst>
      <p:ext uri="{BB962C8B-B14F-4D97-AF65-F5344CB8AC3E}">
        <p14:creationId xmlns:p14="http://schemas.microsoft.com/office/powerpoint/2010/main" val="3589450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full-size monitor can reduce eye strain</a:t>
            </a:r>
            <a:endParaRPr lang="en-US" dirty="0"/>
          </a:p>
        </p:txBody>
      </p:sp>
      <p:pic>
        <p:nvPicPr>
          <p:cNvPr id="4" name="Content Placeholder 3" descr="Woman using a computer with a full-size monitor."/>
          <p:cNvPicPr>
            <a:picLocks noGrp="1" noChangeAspect="1"/>
          </p:cNvPicPr>
          <p:nvPr>
            <p:ph idx="10"/>
          </p:nvPr>
        </p:nvPicPr>
        <p:blipFill>
          <a:blip r:embed="rId4" cstate="screen">
            <a:extLst>
              <a:ext uri="{28A0092B-C50C-407E-A947-70E740481C1C}">
                <a14:useLocalDpi xmlns:a14="http://schemas.microsoft.com/office/drawing/2010/main"/>
              </a:ext>
            </a:extLst>
          </a:blip>
          <a:stretch>
            <a:fillRect/>
          </a:stretch>
        </p:blipFill>
        <p:spPr>
          <a:xfrm>
            <a:off x="3000771" y="1676400"/>
            <a:ext cx="6698457" cy="4465638"/>
          </a:xfrm>
        </p:spPr>
      </p:pic>
    </p:spTree>
    <p:custDataLst>
      <p:tags r:id="rId1"/>
    </p:custDataLst>
    <p:extLst>
      <p:ext uri="{BB962C8B-B14F-4D97-AF65-F5344CB8AC3E}">
        <p14:creationId xmlns:p14="http://schemas.microsoft.com/office/powerpoint/2010/main" val="4016945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533401"/>
            <a:ext cx="8483600" cy="639763"/>
          </a:xfrm>
        </p:spPr>
        <p:txBody>
          <a:bodyPr/>
          <a:lstStyle/>
          <a:p>
            <a:r>
              <a:rPr lang="en-US" dirty="0" smtClean="0"/>
              <a:t>Avoid glare by positioning your screen away from windows</a:t>
            </a:r>
            <a:endParaRPr lang="en-US" dirty="0"/>
          </a:p>
        </p:txBody>
      </p:sp>
      <p:pic>
        <p:nvPicPr>
          <p:cNvPr id="5" name="Content Placeholder 4" descr="Laptop screen showing glare from a window that's behind the user."/>
          <p:cNvPicPr>
            <a:picLocks noGrp="1" noChangeAspect="1"/>
          </p:cNvPicPr>
          <p:nvPr>
            <p:ph idx="10"/>
          </p:nvPr>
        </p:nvPicPr>
        <p:blipFill rotWithShape="1">
          <a:blip r:embed="rId4" cstate="screen">
            <a:extLst>
              <a:ext uri="{28A0092B-C50C-407E-A947-70E740481C1C}">
                <a14:useLocalDpi xmlns:a14="http://schemas.microsoft.com/office/drawing/2010/main"/>
              </a:ext>
            </a:extLst>
          </a:blip>
          <a:srcRect/>
          <a:stretch/>
        </p:blipFill>
        <p:spPr>
          <a:xfrm>
            <a:off x="4381500" y="2057400"/>
            <a:ext cx="3937000" cy="3638550"/>
          </a:xfrm>
        </p:spPr>
      </p:pic>
    </p:spTree>
    <p:custDataLst>
      <p:tags r:id="rId1"/>
    </p:custDataLst>
    <p:extLst>
      <p:ext uri="{BB962C8B-B14F-4D97-AF65-F5344CB8AC3E}">
        <p14:creationId xmlns:p14="http://schemas.microsoft.com/office/powerpoint/2010/main" val="178943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 using a laptop while reclined in bed. He is propped up by pillows."/>
          <p:cNvPicPr>
            <a:picLocks noGrp="1" noChangeAspect="1"/>
          </p:cNvPicPr>
          <p:nvPr>
            <p:ph idx="10"/>
          </p:nvPr>
        </p:nvPicPr>
        <p:blipFill>
          <a:blip r:embed="rId4" cstate="screen">
            <a:extLst>
              <a:ext uri="{28A0092B-C50C-407E-A947-70E740481C1C}">
                <a14:useLocalDpi xmlns:a14="http://schemas.microsoft.com/office/drawing/2010/main"/>
              </a:ext>
            </a:extLst>
          </a:blip>
          <a:stretch>
            <a:fillRect/>
          </a:stretch>
        </p:blipFill>
        <p:spPr>
          <a:xfrm>
            <a:off x="3372908" y="1676400"/>
            <a:ext cx="5954184" cy="4465638"/>
          </a:xfrm>
        </p:spPr>
      </p:pic>
      <p:sp>
        <p:nvSpPr>
          <p:cNvPr id="6" name="Line Callout 1 (Border and Accent Bar) 5" descr="Line pointing to pillow on bed against wall under the worker."/>
          <p:cNvSpPr/>
          <p:nvPr/>
        </p:nvSpPr>
        <p:spPr>
          <a:xfrm>
            <a:off x="9601200" y="4191000"/>
            <a:ext cx="1981200" cy="1676400"/>
          </a:xfrm>
          <a:prstGeom prst="accentBorderCallout1">
            <a:avLst>
              <a:gd name="adj1" fmla="val 18750"/>
              <a:gd name="adj2" fmla="val -8333"/>
              <a:gd name="adj3" fmla="val 4014"/>
              <a:gd name="adj4" fmla="val -68467"/>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Extra pillows for back and neck support</a:t>
            </a:r>
            <a:endParaRPr lang="en-US" sz="2400" dirty="0"/>
          </a:p>
        </p:txBody>
      </p:sp>
      <p:sp>
        <p:nvSpPr>
          <p:cNvPr id="7" name="Line Callout 1 (Border and Accent Bar) 6" descr="Line pointing to pillow under worker's knees"/>
          <p:cNvSpPr/>
          <p:nvPr/>
        </p:nvSpPr>
        <p:spPr>
          <a:xfrm flipH="1">
            <a:off x="914400" y="3657600"/>
            <a:ext cx="2321454" cy="1676400"/>
          </a:xfrm>
          <a:prstGeom prst="accentBorderCallout1">
            <a:avLst>
              <a:gd name="adj1" fmla="val 18750"/>
              <a:gd name="adj2" fmla="val -8333"/>
              <a:gd name="adj3" fmla="val 91287"/>
              <a:gd name="adj4" fmla="val -10128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Pillow under knees raises lap to bring screen higher</a:t>
            </a:r>
            <a:endParaRPr lang="en-US" sz="2400" dirty="0"/>
          </a:p>
        </p:txBody>
      </p:sp>
      <p:sp>
        <p:nvSpPr>
          <p:cNvPr id="8" name="Line Callout 1 (Border and Accent Bar) 7" descr="Line pointing to worker's wrists"/>
          <p:cNvSpPr/>
          <p:nvPr/>
        </p:nvSpPr>
        <p:spPr>
          <a:xfrm flipH="1">
            <a:off x="4038600" y="1691482"/>
            <a:ext cx="1981200" cy="1447800"/>
          </a:xfrm>
          <a:prstGeom prst="accentBorderCallout1">
            <a:avLst>
              <a:gd name="adj1" fmla="val 18750"/>
              <a:gd name="adj2" fmla="val -8333"/>
              <a:gd name="adj3" fmla="val 198559"/>
              <a:gd name="adj4" fmla="val -24364"/>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Keep your wrists straight</a:t>
            </a:r>
            <a:endParaRPr lang="en-US" sz="2400" dirty="0"/>
          </a:p>
        </p:txBody>
      </p:sp>
      <p:sp>
        <p:nvSpPr>
          <p:cNvPr id="2" name="Title 1"/>
          <p:cNvSpPr>
            <a:spLocks noGrp="1"/>
          </p:cNvSpPr>
          <p:nvPr>
            <p:ph type="title"/>
          </p:nvPr>
        </p:nvSpPr>
        <p:spPr/>
        <p:txBody>
          <a:bodyPr/>
          <a:lstStyle/>
          <a:p>
            <a:r>
              <a:rPr lang="en-US" dirty="0" smtClean="0"/>
              <a:t>A relaxed position can still be very productive</a:t>
            </a:r>
            <a:endParaRPr lang="en-US" dirty="0"/>
          </a:p>
        </p:txBody>
      </p:sp>
    </p:spTree>
    <p:custDataLst>
      <p:tags r:id="rId1"/>
    </p:custDataLst>
    <p:extLst>
      <p:ext uri="{BB962C8B-B14F-4D97-AF65-F5344CB8AC3E}">
        <p14:creationId xmlns:p14="http://schemas.microsoft.com/office/powerpoint/2010/main" val="3620719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OSH PowerPoint Template">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SH PowerPoint_updated 16x9" id="{99A0B6CC-B7C2-4DE5-B014-EE53B8D57D26}" vid="{78D0166C-6CA9-46FC-92A3-9AB500473F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DOSH PowerPoint_updated 16x9</Template>
  <TotalTime>426</TotalTime>
  <Words>847</Words>
  <Application>Microsoft Office PowerPoint</Application>
  <PresentationFormat>Widescreen</PresentationFormat>
  <Paragraphs>66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DOSH PowerPoint Template</vt:lpstr>
      <vt:lpstr>Ergonomics for remote workers</vt:lpstr>
      <vt:lpstr>Objectives</vt:lpstr>
      <vt:lpstr>An ergonomic set up at home is the same as at work</vt:lpstr>
      <vt:lpstr>What’s wrong with a laptop at the kitchen table?</vt:lpstr>
      <vt:lpstr>The couch may not be any better</vt:lpstr>
      <vt:lpstr>A better set up</vt:lpstr>
      <vt:lpstr>A full-size monitor can reduce eye strain</vt:lpstr>
      <vt:lpstr>Avoid glare by positioning your screen away from windows</vt:lpstr>
      <vt:lpstr>A relaxed position can still be very productive</vt:lpstr>
      <vt:lpstr>Standing some of the time may take creativity</vt:lpstr>
      <vt:lpstr>Try to stand when not using the computer</vt:lpstr>
      <vt:lpstr>A headset can help with head and neck posture</vt:lpstr>
      <vt:lpstr>Healthy habits</vt:lpstr>
    </vt:vector>
  </TitlesOfParts>
  <Company>Dept. of Labor and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for remote workers</dc:title>
  <dc:subject>Ergonomics for home offices</dc:subject>
  <dc:creator>Division of Occupational Safety and Health</dc:creator>
  <cp:keywords>Preventing WMSDs while working from home, WFH Ergonomics</cp:keywords>
  <cp:lastModifiedBy>Marsh, Paul (LNI)</cp:lastModifiedBy>
  <cp:revision>36</cp:revision>
  <dcterms:created xsi:type="dcterms:W3CDTF">2020-03-17T20:06:35Z</dcterms:created>
  <dcterms:modified xsi:type="dcterms:W3CDTF">2020-03-19T21:06:49Z</dcterms:modified>
  <cp:category>Office Ergonomics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03C79058-9A19-427B-B5B0-594BB41D8776</vt:lpwstr>
  </property>
  <property fmtid="{D5CDD505-2E9C-101B-9397-08002B2CF9AE}" pid="3" name="ArticulatePath">
    <vt:lpwstr>DOSH PowerPoint_updated</vt:lpwstr>
  </property>
</Properties>
</file>